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60" r:id="rId5"/>
    <p:sldId id="265" r:id="rId6"/>
    <p:sldId id="266" r:id="rId7"/>
    <p:sldId id="277" r:id="rId8"/>
    <p:sldId id="294" r:id="rId9"/>
    <p:sldId id="267" r:id="rId10"/>
    <p:sldId id="268" r:id="rId11"/>
    <p:sldId id="269" r:id="rId12"/>
    <p:sldId id="273" r:id="rId13"/>
    <p:sldId id="278" r:id="rId14"/>
    <p:sldId id="274" r:id="rId15"/>
    <p:sldId id="280" r:id="rId16"/>
    <p:sldId id="285" r:id="rId17"/>
    <p:sldId id="287" r:id="rId18"/>
    <p:sldId id="288" r:id="rId19"/>
    <p:sldId id="289" r:id="rId20"/>
    <p:sldId id="284" r:id="rId21"/>
    <p:sldId id="282" r:id="rId22"/>
    <p:sldId id="283" r:id="rId23"/>
    <p:sldId id="279" r:id="rId24"/>
    <p:sldId id="275" r:id="rId25"/>
    <p:sldId id="290" r:id="rId26"/>
    <p:sldId id="291" r:id="rId27"/>
    <p:sldId id="292" r:id="rId28"/>
    <p:sldId id="293" r:id="rId29"/>
    <p:sldId id="295" r:id="rId30"/>
    <p:sldId id="29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82"/>
    <p:restoredTop sz="94828"/>
  </p:normalViewPr>
  <p:slideViewPr>
    <p:cSldViewPr snapToGrid="0" snapToObjects="1">
      <p:cViewPr varScale="1">
        <p:scale>
          <a:sx n="81" d="100"/>
          <a:sy n="81" d="100"/>
        </p:scale>
        <p:origin x="8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C06FD-09AF-FC45-8BBC-5E3D8776CA51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C8F39-0D23-C742-ABB1-B805A6766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75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8F39-0D23-C742-ABB1-B805A6766D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7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9/30/2022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46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Beliefs, Heuristics and Biases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Professor Ravi Kiran</a:t>
            </a:r>
          </a:p>
        </p:txBody>
      </p:sp>
    </p:spTree>
    <p:extLst>
      <p:ext uri="{BB962C8B-B14F-4D97-AF65-F5344CB8AC3E}">
        <p14:creationId xmlns:p14="http://schemas.microsoft.com/office/powerpoint/2010/main" val="170382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18" y="244960"/>
            <a:ext cx="9520158" cy="1049235"/>
          </a:xfrm>
        </p:spPr>
        <p:txBody>
          <a:bodyPr/>
          <a:lstStyle/>
          <a:p>
            <a:r>
              <a:rPr lang="en-US" b="1"/>
              <a:t>The Representativeness </a:t>
            </a:r>
            <a:r>
              <a:rPr lang="en-US" b="1" dirty="0"/>
              <a:t>H</a:t>
            </a:r>
            <a:r>
              <a:rPr lang="en-US" b="1"/>
              <a:t>euristic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8217" y="1294196"/>
            <a:ext cx="10188731" cy="451975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An illustration of this phenomenon is </a:t>
            </a:r>
            <a:r>
              <a:rPr lang="en-US" b="1" dirty="0"/>
              <a:t>where respondents are given a description of a personality of a woman, </a:t>
            </a:r>
            <a:r>
              <a:rPr lang="en-US" b="1" dirty="0">
                <a:highlight>
                  <a:srgbClr val="FFFF00"/>
                </a:highlight>
              </a:rPr>
              <a:t>Linda, who has the characteristics of a typical feminist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The majority of respondents rank the statement ‘</a:t>
            </a:r>
            <a:r>
              <a:rPr lang="en-US" b="1" dirty="0"/>
              <a:t>Linda is a bank teller</a:t>
            </a:r>
            <a:r>
              <a:rPr lang="en-US" dirty="0"/>
              <a:t>’ as less likely than the conjunctive statement </a:t>
            </a:r>
            <a:r>
              <a:rPr lang="en-US" b="1" dirty="0"/>
              <a:t>‘Linda is a bank teller and an active member of the feminist movement’ </a:t>
            </a:r>
            <a:r>
              <a:rPr lang="en-US" dirty="0"/>
              <a:t>(</a:t>
            </a:r>
            <a:r>
              <a:rPr lang="en-US" dirty="0" err="1"/>
              <a:t>Tversky</a:t>
            </a:r>
            <a:r>
              <a:rPr lang="en-US" dirty="0"/>
              <a:t> and </a:t>
            </a:r>
            <a:r>
              <a:rPr lang="en-US" dirty="0" err="1"/>
              <a:t>Kahneman</a:t>
            </a:r>
            <a:r>
              <a:rPr lang="en-US" dirty="0"/>
              <a:t>, 1983). </a:t>
            </a:r>
          </a:p>
          <a:p>
            <a:pPr algn="just"/>
            <a:r>
              <a:rPr lang="en-US" dirty="0"/>
              <a:t>In this </a:t>
            </a:r>
            <a:r>
              <a:rPr lang="en-US" b="1" dirty="0"/>
              <a:t>case the strong representativeness of feminism overcomes the basic probability rule that </a:t>
            </a:r>
            <a:r>
              <a:rPr lang="en-US" b="1" dirty="0">
                <a:highlight>
                  <a:srgbClr val="FFFF00"/>
                </a:highlight>
              </a:rPr>
              <a:t>P(A and B) can never be higher than P(A). </a:t>
            </a:r>
          </a:p>
          <a:p>
            <a:pPr algn="just"/>
            <a:r>
              <a:rPr lang="en-US" b="1" dirty="0"/>
              <a:t>The difficulties that people have in reasoning related to connectives and conditionals has been observed in a number of studies</a:t>
            </a:r>
            <a:r>
              <a:rPr lang="en-US" dirty="0"/>
              <a:t> (Johnson-Laird, Byrne and </a:t>
            </a:r>
            <a:r>
              <a:rPr lang="en-US" dirty="0" err="1"/>
              <a:t>Schaeken</a:t>
            </a:r>
            <a:r>
              <a:rPr lang="en-US" dirty="0"/>
              <a:t>, 1992; Johnson-Laird </a:t>
            </a:r>
            <a:r>
              <a:rPr lang="en-US" i="1" dirty="0"/>
              <a:t>et al</a:t>
            </a:r>
            <a:r>
              <a:rPr lang="en-US" dirty="0"/>
              <a:t>., 2000). 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93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381438"/>
            <a:ext cx="9520158" cy="1049235"/>
          </a:xfrm>
        </p:spPr>
        <p:txBody>
          <a:bodyPr/>
          <a:lstStyle/>
          <a:p>
            <a:r>
              <a:rPr lang="en-US" b="1" dirty="0"/>
              <a:t>Base Rate Bias 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9242" y="1091821"/>
            <a:ext cx="10399594" cy="5295331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A more complex example involving </a:t>
            </a:r>
            <a:r>
              <a:rPr lang="en-US" b="1" dirty="0"/>
              <a:t>conditional probabilities </a:t>
            </a:r>
            <a:r>
              <a:rPr lang="en-US" dirty="0"/>
              <a:t>is given by </a:t>
            </a:r>
            <a:r>
              <a:rPr lang="en-US" dirty="0" err="1"/>
              <a:t>Casscells</a:t>
            </a:r>
            <a:r>
              <a:rPr lang="en-US" dirty="0"/>
              <a:t>, </a:t>
            </a:r>
            <a:r>
              <a:rPr lang="en-US" dirty="0" err="1"/>
              <a:t>Schoenberger</a:t>
            </a:r>
            <a:r>
              <a:rPr lang="en-US" dirty="0"/>
              <a:t> and </a:t>
            </a:r>
            <a:r>
              <a:rPr lang="en-US" dirty="0" err="1"/>
              <a:t>Grayboys</a:t>
            </a:r>
            <a:r>
              <a:rPr lang="en-US" dirty="0"/>
              <a:t> (1978) and relates to the </a:t>
            </a:r>
            <a:r>
              <a:rPr lang="en-US" dirty="0">
                <a:highlight>
                  <a:srgbClr val="FFFF00"/>
                </a:highlight>
              </a:rPr>
              <a:t>problem of </a:t>
            </a:r>
            <a:r>
              <a:rPr lang="en-US" b="1" dirty="0">
                <a:highlight>
                  <a:srgbClr val="FFFF00"/>
                </a:highlight>
              </a:rPr>
              <a:t>‘false positives’. </a:t>
            </a:r>
          </a:p>
          <a:p>
            <a:pPr algn="just"/>
            <a:r>
              <a:rPr lang="en-US" dirty="0"/>
              <a:t>This involves a situation </a:t>
            </a:r>
            <a:r>
              <a:rPr lang="en-US" b="1" dirty="0"/>
              <a:t>where a person takes a medical test, maybe for a disease like HIV, where there is a very low probability (in most circumstances) of having the disease, say one in a thousand. </a:t>
            </a:r>
          </a:p>
          <a:p>
            <a:pPr algn="just"/>
            <a:r>
              <a:rPr lang="en-US" dirty="0"/>
              <a:t>However, there is a chance of a </a:t>
            </a:r>
            <a:r>
              <a:rPr lang="en-US" b="1" dirty="0"/>
              <a:t>false prediction; </a:t>
            </a:r>
            <a:r>
              <a:rPr lang="en-US" dirty="0"/>
              <a:t>the test may </a:t>
            </a:r>
            <a:r>
              <a:rPr lang="en-US" b="1" dirty="0"/>
              <a:t>only be 95% accurate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 Under these circumstances </a:t>
            </a:r>
            <a:r>
              <a:rPr lang="en-US" b="1" dirty="0"/>
              <a:t>people tend to </a:t>
            </a:r>
            <a:r>
              <a:rPr lang="en-US" b="1" dirty="0">
                <a:highlight>
                  <a:srgbClr val="FFFF00"/>
                </a:highlight>
              </a:rPr>
              <a:t>ignore the rarity of the phenomenon </a:t>
            </a:r>
            <a:r>
              <a:rPr lang="en-US" b="1" dirty="0"/>
              <a:t>(disease) in the population, referred to as the base rate, and </a:t>
            </a:r>
            <a:r>
              <a:rPr lang="en-US" b="1" dirty="0">
                <a:highlight>
                  <a:srgbClr val="FFFF00"/>
                </a:highlight>
              </a:rPr>
              <a:t>wildly overestimate the probability of actually being sick</a:t>
            </a:r>
            <a:r>
              <a:rPr lang="en-US" dirty="0">
                <a:highlight>
                  <a:srgbClr val="FFFF00"/>
                </a:highlight>
              </a:rPr>
              <a:t>. </a:t>
            </a:r>
          </a:p>
          <a:p>
            <a:pPr algn="just"/>
            <a:r>
              <a:rPr lang="en-US" dirty="0"/>
              <a:t>Even the </a:t>
            </a:r>
            <a:r>
              <a:rPr lang="en-US" b="1" dirty="0"/>
              <a:t>majority of Harvard Medical School doctors failed to get the right answer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For every thousand patients tested, </a:t>
            </a:r>
            <a:r>
              <a:rPr lang="en-US" b="1" dirty="0"/>
              <a:t>one will be actually sick while there will be fifty false positives. </a:t>
            </a:r>
          </a:p>
          <a:p>
            <a:pPr algn="just"/>
            <a:r>
              <a:rPr lang="en-US" dirty="0"/>
              <a:t>Thus there is only </a:t>
            </a:r>
            <a:r>
              <a:rPr lang="en-US" b="1" dirty="0"/>
              <a:t>a one in fifty-one chance of a positive </a:t>
            </a:r>
            <a:r>
              <a:rPr lang="en-US" dirty="0"/>
              <a:t>result meaning that the patient is actually sick. </a:t>
            </a:r>
          </a:p>
        </p:txBody>
      </p:sp>
    </p:spTree>
    <p:extLst>
      <p:ext uri="{BB962C8B-B14F-4D97-AF65-F5344CB8AC3E}">
        <p14:creationId xmlns:p14="http://schemas.microsoft.com/office/powerpoint/2010/main" val="758182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438371"/>
            <a:ext cx="9520158" cy="1049235"/>
          </a:xfrm>
        </p:spPr>
        <p:txBody>
          <a:bodyPr/>
          <a:lstStyle/>
          <a:p>
            <a:r>
              <a:rPr lang="en-US" b="1" dirty="0"/>
              <a:t>The ‘law of small numbers’ 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5" y="1255594"/>
            <a:ext cx="10079549" cy="4626591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main error here is when </a:t>
            </a:r>
            <a:r>
              <a:rPr lang="en-US" b="1" dirty="0"/>
              <a:t>people apply principles that apply to infinite populations to small samples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We will examine the model described by Rabin (2002). This model examines the situation </a:t>
            </a:r>
            <a:r>
              <a:rPr lang="en-US" b="1" dirty="0"/>
              <a:t>where people are observing a sequence of signals from a process that involves independent and identically distributed  random variables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This means that each random variable has the same </a:t>
            </a:r>
            <a:r>
              <a:rPr lang="en-US" b="1" dirty="0"/>
              <a:t>probability distribution </a:t>
            </a:r>
            <a:r>
              <a:rPr lang="en-US" dirty="0"/>
              <a:t>as the others and all are mutually </a:t>
            </a:r>
            <a:r>
              <a:rPr lang="en-US" b="1" dirty="0"/>
              <a:t>independent</a:t>
            </a:r>
            <a:r>
              <a:rPr lang="en-US" dirty="0"/>
              <a:t>. 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02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476973"/>
            <a:ext cx="9520158" cy="1049235"/>
          </a:xfrm>
        </p:spPr>
        <p:txBody>
          <a:bodyPr/>
          <a:lstStyle/>
          <a:p>
            <a:r>
              <a:rPr lang="en-US" b="1"/>
              <a:t>The ‘law of small numbers’ </a:t>
            </a:r>
            <a:br>
              <a:rPr lang="en-US" b="1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310185"/>
            <a:ext cx="10106844" cy="4585647"/>
          </a:xfrm>
        </p:spPr>
        <p:txBody>
          <a:bodyPr>
            <a:noAutofit/>
          </a:bodyPr>
          <a:lstStyle/>
          <a:p>
            <a:pPr marL="228600" lvl="8" algn="just">
              <a:spcBef>
                <a:spcPts val="1000"/>
              </a:spcBef>
            </a:pPr>
            <a:r>
              <a:rPr lang="en-US" sz="2400" dirty="0"/>
              <a:t>A simple example is a sequence of coin tosses, where the probability distribution is 0.5 for a head and 0.5 for a tail for each toss, and the outcome of </a:t>
            </a:r>
            <a:r>
              <a:rPr lang="en-US" sz="2400" b="1" dirty="0"/>
              <a:t>each toss has no effect on the outcome of any other toss.</a:t>
            </a:r>
          </a:p>
          <a:p>
            <a:pPr marL="228600" lvl="8" algn="just">
              <a:spcBef>
                <a:spcPts val="1000"/>
              </a:spcBef>
            </a:pPr>
            <a:r>
              <a:rPr lang="en-US" sz="2400" dirty="0"/>
              <a:t> The model assumes that people believe, incorrectly, that the </a:t>
            </a:r>
            <a:r>
              <a:rPr lang="en-US" sz="2400" b="1" dirty="0"/>
              <a:t>signals are drawn from an urn of finite size without replacement,</a:t>
            </a:r>
            <a:r>
              <a:rPr lang="en-US" sz="2400" dirty="0"/>
              <a:t> whereas the correct assumption in this case is that there is replacement after each draw from the urn. </a:t>
            </a:r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36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299552"/>
            <a:ext cx="9520158" cy="1049235"/>
          </a:xfrm>
        </p:spPr>
        <p:txBody>
          <a:bodyPr/>
          <a:lstStyle/>
          <a:p>
            <a:r>
              <a:rPr lang="en-US" b="1" dirty="0"/>
              <a:t>The ‘gambler’s fallacy’ effect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037230"/>
            <a:ext cx="10337990" cy="5015227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dirty="0"/>
              <a:t>This </a:t>
            </a:r>
            <a:r>
              <a:rPr lang="en-US" sz="2400" b="1" dirty="0"/>
              <a:t>effect</a:t>
            </a:r>
            <a:r>
              <a:rPr lang="en-US" sz="2400" dirty="0"/>
              <a:t> derives its name from the observation that </a:t>
            </a:r>
            <a:r>
              <a:rPr lang="en-US" sz="2400" b="1" dirty="0"/>
              <a:t>gamblers frequently </a:t>
            </a:r>
            <a:r>
              <a:rPr lang="en-US" sz="2400" b="1" dirty="0">
                <a:highlight>
                  <a:srgbClr val="FFFF00"/>
                </a:highlight>
              </a:rPr>
              <a:t>expect a certain slot machine or a number that has not won in a while to be ‘due’ to win. </a:t>
            </a:r>
          </a:p>
          <a:p>
            <a:pPr algn="just"/>
            <a:r>
              <a:rPr lang="en-US" sz="2400" dirty="0"/>
              <a:t>We find that this effect occurs when </a:t>
            </a:r>
            <a:r>
              <a:rPr lang="en-US" sz="2400" b="1" dirty="0"/>
              <a:t>the distribution of signals is known, as it is with the coin toss situation. </a:t>
            </a:r>
          </a:p>
          <a:p>
            <a:pPr algn="just"/>
            <a:r>
              <a:rPr lang="en-US" sz="2400" dirty="0"/>
              <a:t>If an urn </a:t>
            </a:r>
            <a:r>
              <a:rPr lang="en-US" sz="2400" b="1" dirty="0"/>
              <a:t>contains 10 balls</a:t>
            </a:r>
            <a:r>
              <a:rPr lang="en-US" sz="2400" dirty="0"/>
              <a:t>, 5 representing Up and 5 representing Down, and one ball is drawn at a time with replacement, </a:t>
            </a:r>
            <a:r>
              <a:rPr lang="en-US" sz="2400" b="1" dirty="0"/>
              <a:t>this experiment is identical to tossing a coin. </a:t>
            </a:r>
          </a:p>
          <a:p>
            <a:pPr algn="just"/>
            <a:r>
              <a:rPr lang="en-US" sz="2400" dirty="0"/>
              <a:t>Thus if </a:t>
            </a:r>
            <a:r>
              <a:rPr lang="en-US" sz="2400" b="1" dirty="0"/>
              <a:t>3 successive draws all result in an Up outcome </a:t>
            </a:r>
            <a:r>
              <a:rPr lang="en-US" sz="2400" dirty="0"/>
              <a:t>(equivalent to 3 heads in a row), then the rational person will estimate the probability of an Up on the next draw as 0.5. </a:t>
            </a:r>
          </a:p>
        </p:txBody>
      </p:sp>
    </p:spTree>
    <p:extLst>
      <p:ext uri="{BB962C8B-B14F-4D97-AF65-F5344CB8AC3E}">
        <p14:creationId xmlns:p14="http://schemas.microsoft.com/office/powerpoint/2010/main" val="76371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992" y="299552"/>
            <a:ext cx="9520158" cy="1049235"/>
          </a:xfrm>
        </p:spPr>
        <p:txBody>
          <a:bodyPr/>
          <a:lstStyle/>
          <a:p>
            <a:r>
              <a:rPr lang="en-US" b="1" dirty="0"/>
              <a:t>Gambler's fallacy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8674" y="1596789"/>
            <a:ext cx="9908275" cy="4053384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Gambler's fallacy </a:t>
            </a:r>
            <a:r>
              <a:rPr lang="en-US" dirty="0"/>
              <a:t>refers to the erroneous thinking that a </a:t>
            </a:r>
            <a:r>
              <a:rPr lang="en-US" dirty="0">
                <a:highlight>
                  <a:srgbClr val="FFFF00"/>
                </a:highlight>
              </a:rPr>
              <a:t>certain event is more or less likely, given a previous series of events.</a:t>
            </a:r>
          </a:p>
          <a:p>
            <a:pPr algn="just"/>
            <a:r>
              <a:rPr lang="en-US" dirty="0"/>
              <a:t>It is also named </a:t>
            </a:r>
            <a:r>
              <a:rPr lang="en-US" b="1" dirty="0"/>
              <a:t>Monte Carlo fallacy</a:t>
            </a:r>
            <a:r>
              <a:rPr lang="en-US" dirty="0"/>
              <a:t>, after a casino in Las Vegas where it was observed in 1913.</a:t>
            </a:r>
          </a:p>
          <a:p>
            <a:pPr algn="just"/>
            <a:r>
              <a:rPr lang="en-US" dirty="0"/>
              <a:t>The </a:t>
            </a:r>
            <a:r>
              <a:rPr lang="en-US" b="1" dirty="0"/>
              <a:t>gambler's fallacy </a:t>
            </a:r>
            <a:r>
              <a:rPr lang="en-US" dirty="0"/>
              <a:t>line of thinking is </a:t>
            </a:r>
            <a:r>
              <a:rPr lang="en-US" dirty="0">
                <a:highlight>
                  <a:srgbClr val="00FF00"/>
                </a:highlight>
              </a:rPr>
              <a:t>incorrect because each event should be considered independent and its results have no bearing on past or present occurrences.</a:t>
            </a:r>
          </a:p>
          <a:p>
            <a:pPr algn="just"/>
            <a:r>
              <a:rPr lang="en-US" dirty="0"/>
              <a:t>Investors often commit gambler's fallacy when they believe that a stock will lose or gain value after a series of trading sessions with the exact opposite movement.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974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00" y="0"/>
            <a:ext cx="9814669" cy="60937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1444" y="6150114"/>
            <a:ext cx="113549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The </a:t>
            </a:r>
            <a:r>
              <a:rPr lang="en-US" sz="2000" b="1" i="1" dirty="0"/>
              <a:t>gambler’s fallacy</a:t>
            </a:r>
            <a:r>
              <a:rPr lang="en-US" sz="2000" b="1" dirty="0"/>
              <a:t> describes our belief that the probability of a random event occurring in the future is influenced by previous instances of that type of event</a:t>
            </a:r>
          </a:p>
        </p:txBody>
      </p:sp>
    </p:spTree>
    <p:extLst>
      <p:ext uri="{BB962C8B-B14F-4D97-AF65-F5344CB8AC3E}">
        <p14:creationId xmlns:p14="http://schemas.microsoft.com/office/powerpoint/2010/main" val="516174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275" y="149426"/>
            <a:ext cx="9520158" cy="1049235"/>
          </a:xfrm>
        </p:spPr>
        <p:txBody>
          <a:bodyPr/>
          <a:lstStyle/>
          <a:p>
            <a:r>
              <a:rPr lang="en-US" b="1" dirty="0"/>
              <a:t>Where this bias occurs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7275" y="982639"/>
            <a:ext cx="10639107" cy="5227091"/>
          </a:xfrm>
        </p:spPr>
        <p:txBody>
          <a:bodyPr>
            <a:normAutofit/>
          </a:bodyPr>
          <a:lstStyle/>
          <a:p>
            <a:pPr fontAlgn="base"/>
            <a:r>
              <a:rPr lang="en-US" sz="2400" dirty="0"/>
              <a:t>Consider the following hypothetical: </a:t>
            </a:r>
            <a:r>
              <a:rPr lang="en-US" sz="2400" b="1" dirty="0"/>
              <a:t>Jane loves playing Blackjack, and she’s pretty good at it. (</a:t>
            </a:r>
            <a:r>
              <a:rPr lang="en-US" sz="2400" dirty="0"/>
              <a:t>Blackjack is a casino banking game.)</a:t>
            </a:r>
            <a:endParaRPr lang="en-US" sz="2400" b="1" dirty="0"/>
          </a:p>
          <a:p>
            <a:pPr fontAlgn="base"/>
            <a:r>
              <a:rPr lang="en-US" sz="2400" dirty="0"/>
              <a:t>But for the last few days, she’s been on a losing streak.</a:t>
            </a:r>
          </a:p>
          <a:p>
            <a:pPr fontAlgn="base"/>
            <a:r>
              <a:rPr lang="en-US" sz="2400" dirty="0"/>
              <a:t> Jane has had a few losing streaks in her many years of gambling, and she’s noticed a pattern: they usually end the </a:t>
            </a:r>
            <a:r>
              <a:rPr lang="en-US" sz="2400" b="1" dirty="0"/>
              <a:t>fifth trip to the casino, when she wins big.</a:t>
            </a:r>
          </a:p>
          <a:p>
            <a:pPr fontAlgn="base"/>
            <a:r>
              <a:rPr lang="en-US" sz="2400" dirty="0"/>
              <a:t>Today is the </a:t>
            </a:r>
            <a:r>
              <a:rPr lang="en-US" sz="2400" b="1" dirty="0"/>
              <a:t>fifth day of the losing streak she currently finds herself in. </a:t>
            </a:r>
            <a:r>
              <a:rPr lang="en-US" sz="2400" dirty="0"/>
              <a:t>She goes into the casino with a grin, knowing that today is her day.</a:t>
            </a:r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02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3878" y="326847"/>
            <a:ext cx="9520158" cy="1049235"/>
          </a:xfrm>
        </p:spPr>
        <p:txBody>
          <a:bodyPr/>
          <a:lstStyle/>
          <a:p>
            <a:r>
              <a:rPr lang="en-US" b="1"/>
              <a:t>Where this bias occurs</a:t>
            </a:r>
            <a:br>
              <a:rPr lang="en-US" b="1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2196" y="1376082"/>
            <a:ext cx="9512657" cy="4090263"/>
          </a:xfrm>
        </p:spPr>
        <p:txBody>
          <a:bodyPr>
            <a:normAutofit/>
          </a:bodyPr>
          <a:lstStyle/>
          <a:p>
            <a:pPr algn="just" fontAlgn="base"/>
            <a:r>
              <a:rPr lang="en-US" dirty="0"/>
              <a:t>Many hours and many games of Blackjack later, Jane is defeated. S</a:t>
            </a:r>
            <a:r>
              <a:rPr lang="en-US" b="1" dirty="0"/>
              <a:t>he has lost an enormous amount of money. </a:t>
            </a:r>
            <a:r>
              <a:rPr lang="en-US" dirty="0"/>
              <a:t>“How could this be?”, Jane asks herself. She always wins on the fifth day!</a:t>
            </a:r>
          </a:p>
          <a:p>
            <a:pPr algn="just" fontAlgn="base"/>
            <a:r>
              <a:rPr lang="en-US" dirty="0"/>
              <a:t>Jane’s belief that she would find success in the casino that day, and the dismay that followed </a:t>
            </a:r>
            <a:r>
              <a:rPr lang="en-US" b="1" dirty="0"/>
              <a:t>her unforeseen failure, was a result of gambler’s fallacy.</a:t>
            </a:r>
          </a:p>
          <a:p>
            <a:pPr algn="just" fontAlgn="base"/>
            <a:r>
              <a:rPr lang="en-US" b="1" dirty="0"/>
              <a:t> </a:t>
            </a:r>
            <a:r>
              <a:rPr lang="en-US" dirty="0">
                <a:highlight>
                  <a:srgbClr val="FFFF00"/>
                </a:highlight>
              </a:rPr>
              <a:t>The pattern Jane saw in her gambling history led her to believe that there was a high probability that she would win playing Blackjack.</a:t>
            </a:r>
            <a:r>
              <a:rPr lang="en-US" dirty="0"/>
              <a:t> The problem is, the two aren’t causally connected. </a:t>
            </a:r>
            <a:r>
              <a:rPr lang="en-US" dirty="0">
                <a:highlight>
                  <a:srgbClr val="FFFF00"/>
                </a:highlight>
              </a:rPr>
              <a:t>The length of her past losing streaks has no bearing on how likely she is to end this losing streak.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35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190370"/>
            <a:ext cx="9520158" cy="1049235"/>
          </a:xfrm>
        </p:spPr>
        <p:txBody>
          <a:bodyPr/>
          <a:lstStyle/>
          <a:p>
            <a:pPr algn="just"/>
            <a:r>
              <a:rPr lang="en-US"/>
              <a:t>Gambler’s Fallacy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7481" y="1403379"/>
            <a:ext cx="10549719" cy="4096670"/>
          </a:xfrm>
        </p:spPr>
        <p:txBody>
          <a:bodyPr>
            <a:noAutofit/>
          </a:bodyPr>
          <a:lstStyle/>
          <a:p>
            <a:pPr algn="just" fontAlgn="base"/>
            <a:r>
              <a:rPr lang="en-US" sz="2200" dirty="0"/>
              <a:t>The </a:t>
            </a:r>
            <a:r>
              <a:rPr lang="en-US" sz="2200" b="1" dirty="0"/>
              <a:t>Gambler’s Fallacy </a:t>
            </a:r>
            <a:r>
              <a:rPr lang="en-US" sz="2200" dirty="0"/>
              <a:t>can lead to </a:t>
            </a:r>
            <a:r>
              <a:rPr lang="en-US" sz="2200" b="1" dirty="0"/>
              <a:t>suboptimal decision-making</a:t>
            </a:r>
            <a:r>
              <a:rPr lang="en-US" sz="2200" dirty="0"/>
              <a:t>. Part of making an informed decision surrounding a future event is considering the </a:t>
            </a:r>
            <a:r>
              <a:rPr lang="en-US" sz="2200" b="1" dirty="0"/>
              <a:t>causal relationship </a:t>
            </a:r>
            <a:r>
              <a:rPr lang="en-US" sz="2200" dirty="0"/>
              <a:t>it has with past events. In other words, </a:t>
            </a:r>
            <a:r>
              <a:rPr lang="en-US" sz="2200" dirty="0">
                <a:highlight>
                  <a:srgbClr val="FFFF00"/>
                </a:highlight>
              </a:rPr>
              <a:t>we connect events that have happened in the past to events that will happen in the future.</a:t>
            </a:r>
            <a:r>
              <a:rPr lang="en-US" sz="2200" dirty="0"/>
              <a:t> They are seen as causes or indications of how the future will unravel.</a:t>
            </a:r>
          </a:p>
          <a:p>
            <a:pPr algn="just" fontAlgn="base"/>
            <a:r>
              <a:rPr lang="en-US" sz="2200" dirty="0"/>
              <a:t>This is a good practice when the two events are indeed causally related. </a:t>
            </a:r>
          </a:p>
          <a:p>
            <a:pPr algn="just" fontAlgn="base"/>
            <a:r>
              <a:rPr lang="en-US" sz="2200" dirty="0"/>
              <a:t>For instance, when </a:t>
            </a:r>
            <a:r>
              <a:rPr lang="en-US" sz="2200" b="1" dirty="0"/>
              <a:t>we notice storm clouds in the sky, it is reasonable to assume that it will rain, and then decide to pack an umbrella. </a:t>
            </a:r>
            <a:r>
              <a:rPr lang="en-US" sz="2200" dirty="0"/>
              <a:t>Past experience dictates that storm clouds are good indicators of rain </a:t>
            </a:r>
            <a:r>
              <a:rPr lang="en-US" sz="2200" b="1" dirty="0"/>
              <a:t>because they are causally related</a:t>
            </a:r>
            <a:r>
              <a:rPr lang="en-US" sz="2200" dirty="0"/>
              <a:t>.</a:t>
            </a:r>
          </a:p>
          <a:p>
            <a:pPr fontAlgn="base"/>
            <a:r>
              <a:rPr lang="en-US" sz="2200" dirty="0"/>
              <a:t>But this can be </a:t>
            </a:r>
            <a:r>
              <a:rPr lang="en-US" sz="2200" dirty="0">
                <a:highlight>
                  <a:srgbClr val="FFFF00"/>
                </a:highlight>
              </a:rPr>
              <a:t>problematic when two events are </a:t>
            </a:r>
            <a:r>
              <a:rPr lang="en-US" sz="2200" b="1" dirty="0">
                <a:highlight>
                  <a:srgbClr val="FFFF00"/>
                </a:highlight>
              </a:rPr>
              <a:t>not</a:t>
            </a:r>
            <a:r>
              <a:rPr lang="en-US" sz="2200" dirty="0">
                <a:highlight>
                  <a:srgbClr val="FFFF00"/>
                </a:highlight>
              </a:rPr>
              <a:t> causally related but we think they are.  </a:t>
            </a:r>
            <a:br>
              <a:rPr lang="en-US" sz="2200" dirty="0"/>
            </a:b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76111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Beliefs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5" y="2015732"/>
            <a:ext cx="10188731" cy="3450613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/>
              <a:t>Belief:  </a:t>
            </a:r>
            <a:r>
              <a:rPr lang="en-US" sz="2400" dirty="0"/>
              <a:t>An acceptance that something exists or is true, </a:t>
            </a:r>
            <a:r>
              <a:rPr lang="en-US" sz="2400" b="1" dirty="0"/>
              <a:t>especially one without proof. </a:t>
            </a:r>
          </a:p>
          <a:p>
            <a:pPr algn="just"/>
            <a:r>
              <a:rPr lang="en-US" sz="2400" dirty="0"/>
              <a:t> </a:t>
            </a:r>
            <a:r>
              <a:rPr lang="en-US" sz="2400" b="1" dirty="0"/>
              <a:t>Heuristic: </a:t>
            </a:r>
            <a:r>
              <a:rPr lang="en-US" sz="2400" dirty="0"/>
              <a:t>A heuristic is </a:t>
            </a:r>
            <a:r>
              <a:rPr lang="en-US" sz="2400" b="1" dirty="0"/>
              <a:t>a mental shortcut that allows people to solve problems and make judgments quickly and efficiently</a:t>
            </a:r>
            <a:r>
              <a:rPr lang="en-US" sz="2400" dirty="0"/>
              <a:t>. Heuristics are helpful in many situations, but they can also lead to </a:t>
            </a:r>
            <a:r>
              <a:rPr lang="en-US" sz="2400" b="1" dirty="0"/>
              <a:t>cognitive biases.</a:t>
            </a:r>
          </a:p>
          <a:p>
            <a:pPr algn="just"/>
            <a:r>
              <a:rPr lang="en-US" sz="2400" b="1" dirty="0"/>
              <a:t>Bias: </a:t>
            </a:r>
            <a:r>
              <a:rPr lang="en-US" sz="2400" dirty="0"/>
              <a:t>An </a:t>
            </a:r>
            <a:r>
              <a:rPr lang="en-US" sz="2400" b="1" dirty="0"/>
              <a:t>inclination or prejudice </a:t>
            </a:r>
            <a:r>
              <a:rPr lang="en-US" sz="2400" dirty="0"/>
              <a:t>for or against a person or thing, especially in a way considered to be </a:t>
            </a:r>
            <a:r>
              <a:rPr lang="en-US" sz="2400" b="1" dirty="0"/>
              <a:t>unfair.</a:t>
            </a:r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8753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0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Gambler's fallacy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Consider a </a:t>
            </a:r>
            <a:r>
              <a:rPr lang="en-US" b="1" dirty="0"/>
              <a:t>series </a:t>
            </a:r>
            <a:r>
              <a:rPr lang="en-US" b="1" dirty="0">
                <a:highlight>
                  <a:srgbClr val="FFFF00"/>
                </a:highlight>
              </a:rPr>
              <a:t>of 10 coin flips </a:t>
            </a:r>
            <a:r>
              <a:rPr lang="en-US" dirty="0"/>
              <a:t>that have all landed </a:t>
            </a:r>
            <a:r>
              <a:rPr lang="en-US" b="1" dirty="0"/>
              <a:t>with the "heads" side up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A person might predict that the next coin flip is more likely to land with the "tails" side up. </a:t>
            </a:r>
          </a:p>
          <a:p>
            <a:pPr algn="just"/>
            <a:r>
              <a:rPr lang="en-US" dirty="0"/>
              <a:t>However, if the person knows that </a:t>
            </a:r>
            <a:r>
              <a:rPr lang="en-US" b="1" dirty="0"/>
              <a:t>this is a fair coin with a 50/50 </a:t>
            </a:r>
            <a:r>
              <a:rPr lang="en-US" dirty="0"/>
              <a:t>chance of landing on either side and that the </a:t>
            </a:r>
            <a:r>
              <a:rPr lang="en-US" b="1" dirty="0"/>
              <a:t>coin flips are not systematically related to one another by some mechanism then they are committing the gambler's fallacy.</a:t>
            </a:r>
          </a:p>
        </p:txBody>
      </p:sp>
    </p:spTree>
    <p:extLst>
      <p:ext uri="{BB962C8B-B14F-4D97-AF65-F5344CB8AC3E}">
        <p14:creationId xmlns:p14="http://schemas.microsoft.com/office/powerpoint/2010/main" val="547470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0"/>
            <a:ext cx="9520158" cy="1049235"/>
          </a:xfrm>
        </p:spPr>
        <p:txBody>
          <a:bodyPr/>
          <a:lstStyle/>
          <a:p>
            <a:r>
              <a:rPr lang="en-US" dirty="0"/>
              <a:t>Gambler's fallacy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1129" y="1146412"/>
            <a:ext cx="10099344" cy="489954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likelihood of a </a:t>
            </a:r>
            <a:r>
              <a:rPr lang="en-US" b="1" dirty="0"/>
              <a:t>fair coin turning up heads is always 50%. </a:t>
            </a:r>
            <a:r>
              <a:rPr lang="en-US" dirty="0"/>
              <a:t>Each coin flip is an independent event, which means that any and </a:t>
            </a:r>
            <a:r>
              <a:rPr lang="en-US" dirty="0">
                <a:highlight>
                  <a:srgbClr val="FFFF00"/>
                </a:highlight>
              </a:rPr>
              <a:t>all previous flips have no bearing on future flips. </a:t>
            </a:r>
          </a:p>
          <a:p>
            <a:pPr algn="just"/>
            <a:r>
              <a:rPr lang="en-US" dirty="0"/>
              <a:t>If before any coins were flipped a gambler were offered a chance to bet that 11 coin flips would result in 11 heads, the wise choice would be to turn it down because the probability of 11 coin flips resulting in </a:t>
            </a:r>
            <a:r>
              <a:rPr lang="en-US" b="1" dirty="0"/>
              <a:t>11 heads is extremely low.</a:t>
            </a:r>
          </a:p>
          <a:p>
            <a:pPr algn="just"/>
            <a:r>
              <a:rPr lang="en-US" dirty="0"/>
              <a:t>However, if offered the same bet with 10 flips having already produced 10 heads, the gambler would have a 50% chance of winning because the odds of the next one turning up heads is still 50%. </a:t>
            </a:r>
          </a:p>
          <a:p>
            <a:r>
              <a:rPr lang="en-US" dirty="0">
                <a:highlight>
                  <a:srgbClr val="FFFF00"/>
                </a:highlight>
              </a:rPr>
              <a:t>The fallacy comes in believing that with 10 heads having already occurred, the 11th is now less likely.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47409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244961"/>
            <a:ext cx="9520158" cy="1049235"/>
          </a:xfrm>
        </p:spPr>
        <p:txBody>
          <a:bodyPr/>
          <a:lstStyle/>
          <a:p>
            <a:r>
              <a:rPr lang="en-US" b="1" dirty="0"/>
              <a:t>The ‘gambler’s fallacy’ effect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3013" y="1160059"/>
            <a:ext cx="10385947" cy="5268036"/>
          </a:xfrm>
        </p:spPr>
        <p:txBody>
          <a:bodyPr>
            <a:normAutofit/>
          </a:bodyPr>
          <a:lstStyle/>
          <a:p>
            <a:pPr algn="just"/>
            <a:r>
              <a:rPr lang="en-US" sz="2200" dirty="0"/>
              <a:t>If the person believes that the balls are not being replaced, this means that there is only 2 Up balls left in the urn out of 7 balls in total, so they will estimate the probability of the next draw being Up as only 2/7 or about 0.286, with the probability of Down being 0.714. </a:t>
            </a:r>
          </a:p>
          <a:p>
            <a:pPr algn="just"/>
            <a:r>
              <a:rPr lang="en-US" sz="2200" dirty="0">
                <a:highlight>
                  <a:srgbClr val="FFFF00"/>
                </a:highlight>
              </a:rPr>
              <a:t>This is an example of the </a:t>
            </a:r>
            <a:r>
              <a:rPr lang="en-US" sz="2200" b="1" dirty="0">
                <a:highlight>
                  <a:srgbClr val="FFFF00"/>
                </a:highlight>
              </a:rPr>
              <a:t>representativeness heuristic</a:t>
            </a:r>
            <a:r>
              <a:rPr lang="en-US" sz="2200" dirty="0">
                <a:highlight>
                  <a:srgbClr val="FFFF00"/>
                </a:highlight>
              </a:rPr>
              <a:t>, in that the sequence Up, Up, Up, Down is judged as being more representative of the population than the sequence Up, Up, Up, Up. </a:t>
            </a:r>
          </a:p>
          <a:p>
            <a:pPr algn="just"/>
            <a:r>
              <a:rPr lang="en-US" sz="2200" dirty="0"/>
              <a:t>We shall encounter other examples of this heuristic in the following chapters. The gambler’s fallacy is sometimes referred to as the ‘</a:t>
            </a:r>
            <a:r>
              <a:rPr lang="en-US" sz="2200" b="1" dirty="0"/>
              <a:t>law of averages</a:t>
            </a:r>
            <a:r>
              <a:rPr lang="en-US" sz="2200" dirty="0"/>
              <a:t>’, in this case meaning that the number of Ups should on average be the same as the number of Downs, given there is a 50% chance of each event occurring. 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661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‘gambler’s fallacy’ effect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examples people are incorrectly inferring from a sequence of identical signals, like 3 Ups, that the next signal or outcome will be of a different type. However, there are many situations where people make exactly the opposite inference, that the sequence will continue. </a:t>
            </a:r>
            <a:r>
              <a:rPr lang="en-US"/>
              <a:t>This contradictory finding is now described and explained.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84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354576"/>
            <a:ext cx="9520158" cy="1049235"/>
          </a:xfrm>
        </p:spPr>
        <p:txBody>
          <a:bodyPr/>
          <a:lstStyle/>
          <a:p>
            <a:r>
              <a:rPr lang="en-US" b="1" dirty="0"/>
              <a:t>Bayesian Probability Estimation</a:t>
            </a:r>
            <a:br>
              <a:rPr lang="en-US" b="1" i="1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5" y="1204686"/>
            <a:ext cx="10352505" cy="3872281"/>
          </a:xfrm>
        </p:spPr>
        <p:txBody>
          <a:bodyPr>
            <a:noAutofit/>
          </a:bodyPr>
          <a:lstStyle/>
          <a:p>
            <a:pPr algn="just"/>
            <a:r>
              <a:rPr lang="en-US" sz="2400" dirty="0"/>
              <a:t>People are able to </a:t>
            </a:r>
            <a:r>
              <a:rPr lang="en-US" sz="2400" b="1" dirty="0"/>
              <a:t>estimate probabilities correctly</a:t>
            </a:r>
            <a:r>
              <a:rPr lang="en-US" sz="2400" dirty="0"/>
              <a:t>, given the relevant information, and in particular are able to update them correctly given a sequence of prior outcomes. </a:t>
            </a:r>
          </a:p>
          <a:p>
            <a:pPr algn="just"/>
            <a:r>
              <a:rPr lang="en-US" sz="2400" dirty="0"/>
              <a:t>When a coin is tossed several times and </a:t>
            </a:r>
            <a:r>
              <a:rPr lang="en-US" sz="2400" b="1" dirty="0"/>
              <a:t>comes up heads each time</a:t>
            </a:r>
            <a:r>
              <a:rPr lang="en-US" sz="2400" dirty="0"/>
              <a:t>, a correct </a:t>
            </a:r>
            <a:r>
              <a:rPr lang="en-US" sz="2400" b="1" dirty="0"/>
              <a:t>Bayesian</a:t>
            </a:r>
            <a:r>
              <a:rPr lang="en-US" sz="2400" dirty="0"/>
              <a:t> updater will still estimate the probability of heads on the next coin toss as </a:t>
            </a:r>
            <a:r>
              <a:rPr lang="en-US" sz="2400" b="1" dirty="0"/>
              <a:t>being 0.5</a:t>
            </a:r>
            <a:r>
              <a:rPr lang="en-US" sz="2400" dirty="0"/>
              <a:t>, since the </a:t>
            </a:r>
            <a:r>
              <a:rPr lang="en-US" sz="2400" b="1" dirty="0"/>
              <a:t>prior outcomes have no effect </a:t>
            </a:r>
            <a:r>
              <a:rPr lang="en-US" sz="2400" dirty="0"/>
              <a:t>on the next outcome in this situation. </a:t>
            </a:r>
          </a:p>
        </p:txBody>
      </p:sp>
    </p:spTree>
    <p:extLst>
      <p:ext uri="{BB962C8B-B14F-4D97-AF65-F5344CB8AC3E}">
        <p14:creationId xmlns:p14="http://schemas.microsoft.com/office/powerpoint/2010/main" val="1458096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Bayesian Probability Estimation</a:t>
            </a:r>
            <a:br>
              <a:rPr lang="en-US" b="1" i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610436"/>
            <a:ext cx="10024958" cy="4585647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2400" dirty="0"/>
              <a:t>However, many people tend to </a:t>
            </a:r>
            <a:r>
              <a:rPr lang="en-US" sz="2400" b="1" dirty="0"/>
              <a:t>incorrectly assume </a:t>
            </a:r>
            <a:r>
              <a:rPr lang="en-US" sz="2400" dirty="0"/>
              <a:t>that the </a:t>
            </a:r>
            <a:r>
              <a:rPr lang="en-US" sz="2400" b="1" dirty="0"/>
              <a:t>prior outcomes do affect the probability of the next outcome </a:t>
            </a:r>
            <a:r>
              <a:rPr lang="en-US" sz="2400" dirty="0"/>
              <a:t>here (as it would in other situations), and </a:t>
            </a:r>
            <a:r>
              <a:rPr lang="en-US" sz="2400" b="1" dirty="0"/>
              <a:t>estimate the probability of the next outcome being a head as less than 0.5.</a:t>
            </a:r>
          </a:p>
          <a:p>
            <a:pPr algn="just"/>
            <a:r>
              <a:rPr lang="en-US" sz="2400" dirty="0"/>
              <a:t> This is an example of </a:t>
            </a:r>
            <a:r>
              <a:rPr lang="en-US" sz="2400" dirty="0">
                <a:highlight>
                  <a:srgbClr val="FFFF00"/>
                </a:highlight>
              </a:rPr>
              <a:t>a ‘</a:t>
            </a:r>
            <a:r>
              <a:rPr lang="en-US" sz="2400" b="1" dirty="0">
                <a:highlight>
                  <a:srgbClr val="FFFF00"/>
                </a:highlight>
              </a:rPr>
              <a:t>mean-reverting’</a:t>
            </a:r>
            <a:r>
              <a:rPr lang="en-US" sz="2400" dirty="0">
                <a:highlight>
                  <a:srgbClr val="FFFF00"/>
                </a:highlight>
              </a:rPr>
              <a:t> regime resulting in the ‘</a:t>
            </a:r>
            <a:r>
              <a:rPr lang="en-US" sz="2400" b="1" dirty="0">
                <a:highlight>
                  <a:srgbClr val="FFFF00"/>
                </a:highlight>
              </a:rPr>
              <a:t>gambler’s fallacy’. </a:t>
            </a:r>
          </a:p>
          <a:p>
            <a:pPr algn="just"/>
            <a:r>
              <a:rPr lang="en-US" sz="2400" dirty="0"/>
              <a:t>The </a:t>
            </a:r>
            <a:r>
              <a:rPr lang="en-US" sz="2400" b="1" dirty="0"/>
              <a:t>gambler's fallacy</a:t>
            </a:r>
            <a:r>
              <a:rPr lang="en-US" sz="2400" dirty="0"/>
              <a:t>, </a:t>
            </a:r>
            <a:r>
              <a:rPr lang="en-US" sz="2400" dirty="0">
                <a:highlight>
                  <a:srgbClr val="FFFF00"/>
                </a:highlight>
              </a:rPr>
              <a:t>also known as the </a:t>
            </a:r>
            <a:r>
              <a:rPr lang="en-US" sz="2400" b="1" dirty="0">
                <a:highlight>
                  <a:srgbClr val="FFFF00"/>
                </a:highlight>
              </a:rPr>
              <a:t>Monte Carlo fallacy</a:t>
            </a:r>
            <a:r>
              <a:rPr lang="en-US" sz="2400" dirty="0">
                <a:highlight>
                  <a:srgbClr val="FFFF00"/>
                </a:highlight>
              </a:rPr>
              <a:t>, </a:t>
            </a:r>
            <a:r>
              <a:rPr lang="en-US" sz="2400" dirty="0"/>
              <a:t>occurs when an </a:t>
            </a:r>
            <a:r>
              <a:rPr lang="en-US" sz="2400" b="1" dirty="0"/>
              <a:t>individual erroneously believes that a certain random event is less likely or more likely to happen</a:t>
            </a:r>
            <a:r>
              <a:rPr lang="en-US" sz="2400" dirty="0"/>
              <a:t> based on the outcome of a previous event or series of events. </a:t>
            </a:r>
          </a:p>
          <a:p>
            <a:pPr algn="just"/>
            <a:r>
              <a:rPr lang="en-US" sz="2400" dirty="0"/>
              <a:t>This line of thinking is incorrect, since </a:t>
            </a:r>
            <a:r>
              <a:rPr lang="en-US" sz="2400" b="1" dirty="0">
                <a:highlight>
                  <a:srgbClr val="FFFF00"/>
                </a:highlight>
              </a:rPr>
              <a:t>past events do not change the probability that certain events will occur in the future. </a:t>
            </a:r>
          </a:p>
          <a:p>
            <a:pPr algn="just"/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9155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2692" y="436728"/>
            <a:ext cx="10218057" cy="5622878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Bayes</a:t>
            </a:r>
            <a:r>
              <a:rPr lang="en-US" dirty="0"/>
              <a:t> formula in general terms is as follows: </a:t>
            </a:r>
            <a:r>
              <a:rPr lang="en-US" b="1" i="1" dirty="0"/>
              <a:t>P</a:t>
            </a:r>
            <a:r>
              <a:rPr lang="en-US" b="1" dirty="0"/>
              <a:t>(</a:t>
            </a:r>
            <a:r>
              <a:rPr lang="en-US" b="1" i="1" dirty="0"/>
              <a:t>A|B</a:t>
            </a:r>
            <a:r>
              <a:rPr lang="en-US" b="1" dirty="0"/>
              <a:t>)</a:t>
            </a:r>
            <a:r>
              <a:rPr lang="en-US" b="1" i="1" dirty="0"/>
              <a:t>= P</a:t>
            </a:r>
            <a:r>
              <a:rPr lang="en-US" b="1" dirty="0"/>
              <a:t>(</a:t>
            </a:r>
            <a:r>
              <a:rPr lang="en-US" b="1" i="1" dirty="0"/>
              <a:t>B|A</a:t>
            </a:r>
            <a:r>
              <a:rPr lang="en-US" b="1" dirty="0"/>
              <a:t>) </a:t>
            </a:r>
            <a:r>
              <a:rPr lang="en-US" b="1" i="1" dirty="0"/>
              <a:t>P</a:t>
            </a:r>
            <a:r>
              <a:rPr lang="en-US" b="1" dirty="0"/>
              <a:t>(</a:t>
            </a:r>
            <a:r>
              <a:rPr lang="en-US" b="1" i="1" dirty="0"/>
              <a:t>A</a:t>
            </a:r>
            <a:r>
              <a:rPr lang="en-US" b="1" dirty="0"/>
              <a:t>) </a:t>
            </a:r>
            <a:r>
              <a:rPr lang="en-US" b="1" i="1" dirty="0"/>
              <a:t>P</a:t>
            </a:r>
            <a:r>
              <a:rPr lang="en-US" b="1" dirty="0"/>
              <a:t>(</a:t>
            </a:r>
            <a:r>
              <a:rPr lang="en-US" b="1" i="1" dirty="0"/>
              <a:t>B</a:t>
            </a:r>
            <a:r>
              <a:rPr lang="en-US" b="1" dirty="0"/>
              <a:t>)</a:t>
            </a:r>
          </a:p>
          <a:p>
            <a:r>
              <a:rPr lang="en-US" b="1" dirty="0"/>
              <a:t>Bayes’ theorem </a:t>
            </a:r>
            <a:r>
              <a:rPr lang="en-US" dirty="0"/>
              <a:t>updates or modifies probabilities, given </a:t>
            </a:r>
            <a:r>
              <a:rPr lang="en-US" b="1" dirty="0"/>
              <a:t>new pieces of evidence</a:t>
            </a:r>
            <a:r>
              <a:rPr lang="en-US" dirty="0"/>
              <a:t>, in the following way: </a:t>
            </a:r>
          </a:p>
          <a:p>
            <a:r>
              <a:rPr lang="en-US" b="1" i="1" dirty="0"/>
              <a:t>P</a:t>
            </a:r>
            <a:r>
              <a:rPr lang="en-US" b="1" dirty="0"/>
              <a:t>(</a:t>
            </a:r>
            <a:r>
              <a:rPr lang="en-US" b="1" i="1" dirty="0"/>
              <a:t>H|E</a:t>
            </a:r>
            <a:r>
              <a:rPr lang="en-US" b="1" dirty="0"/>
              <a:t>)</a:t>
            </a:r>
            <a:r>
              <a:rPr lang="en-US" b="1" i="1" dirty="0"/>
              <a:t>= P</a:t>
            </a:r>
            <a:r>
              <a:rPr lang="en-US" b="1" dirty="0"/>
              <a:t>(</a:t>
            </a:r>
            <a:r>
              <a:rPr lang="en-US" b="1" i="1" dirty="0"/>
              <a:t>E|H</a:t>
            </a:r>
            <a:r>
              <a:rPr lang="en-US" b="1" dirty="0"/>
              <a:t>) </a:t>
            </a:r>
            <a:r>
              <a:rPr lang="en-US" b="1" i="1" dirty="0"/>
              <a:t>P</a:t>
            </a:r>
            <a:r>
              <a:rPr lang="en-US" b="1" dirty="0"/>
              <a:t>(</a:t>
            </a:r>
            <a:r>
              <a:rPr lang="en-US" b="1" i="1" dirty="0"/>
              <a:t>H</a:t>
            </a:r>
            <a:r>
              <a:rPr lang="en-US" b="1" dirty="0"/>
              <a:t>) </a:t>
            </a:r>
            <a:r>
              <a:rPr lang="en-US" b="1" i="1" dirty="0"/>
              <a:t>P</a:t>
            </a:r>
            <a:r>
              <a:rPr lang="en-US" b="1" dirty="0"/>
              <a:t>(</a:t>
            </a:r>
            <a:r>
              <a:rPr lang="en-US" b="1" i="1" dirty="0"/>
              <a:t>E</a:t>
            </a:r>
            <a:r>
              <a:rPr lang="en-US" b="1" dirty="0"/>
              <a:t>) </a:t>
            </a:r>
          </a:p>
          <a:p>
            <a:r>
              <a:rPr lang="en-US" dirty="0"/>
              <a:t>Where </a:t>
            </a:r>
          </a:p>
          <a:p>
            <a:r>
              <a:rPr lang="en-US" b="1" i="1" dirty="0"/>
              <a:t>H </a:t>
            </a:r>
            <a:r>
              <a:rPr lang="en-US" dirty="0"/>
              <a:t>represents a </a:t>
            </a:r>
            <a:r>
              <a:rPr lang="en-US" b="1" dirty="0">
                <a:highlight>
                  <a:srgbClr val="FFFF00"/>
                </a:highlight>
              </a:rPr>
              <a:t>specific hypothesis</a:t>
            </a:r>
            <a:r>
              <a:rPr lang="en-US" dirty="0"/>
              <a:t>, which may or may not be some </a:t>
            </a:r>
            <a:r>
              <a:rPr lang="en-US" b="1" dirty="0"/>
              <a:t>null hypothesis</a:t>
            </a:r>
            <a:r>
              <a:rPr lang="en-US" dirty="0"/>
              <a:t>. </a:t>
            </a:r>
          </a:p>
          <a:p>
            <a:r>
              <a:rPr lang="en-US" b="1" i="1" dirty="0"/>
              <a:t>E </a:t>
            </a:r>
            <a:r>
              <a:rPr lang="en-US" dirty="0"/>
              <a:t>represents the </a:t>
            </a:r>
            <a:r>
              <a:rPr lang="en-US" b="1" dirty="0">
                <a:highlight>
                  <a:srgbClr val="FFFF00"/>
                </a:highlight>
              </a:rPr>
              <a:t>evidence t</a:t>
            </a:r>
            <a:r>
              <a:rPr lang="en-US" b="1" dirty="0"/>
              <a:t>hat has been observed</a:t>
            </a:r>
            <a:r>
              <a:rPr lang="en-US" dirty="0"/>
              <a:t>. </a:t>
            </a:r>
          </a:p>
          <a:p>
            <a:r>
              <a:rPr lang="en-US" b="1" i="1" dirty="0"/>
              <a:t>P(H</a:t>
            </a:r>
            <a:r>
              <a:rPr lang="en-US" b="1" dirty="0"/>
              <a:t>)</a:t>
            </a:r>
            <a:r>
              <a:rPr lang="en-US" dirty="0"/>
              <a:t> is called </a:t>
            </a:r>
            <a:r>
              <a:rPr lang="en-US" dirty="0">
                <a:highlight>
                  <a:srgbClr val="FFFF00"/>
                </a:highlight>
              </a:rPr>
              <a:t>the </a:t>
            </a:r>
            <a:r>
              <a:rPr lang="en-US" b="1" dirty="0">
                <a:highlight>
                  <a:srgbClr val="FFFF00"/>
                </a:highlight>
              </a:rPr>
              <a:t>prior probability of </a:t>
            </a:r>
            <a:r>
              <a:rPr lang="en-US" b="1" i="1" dirty="0">
                <a:highlight>
                  <a:srgbClr val="FFFF00"/>
                </a:highlight>
              </a:rPr>
              <a:t>H </a:t>
            </a:r>
            <a:r>
              <a:rPr lang="en-US" dirty="0"/>
              <a:t>that was inferred before new evidence became available. </a:t>
            </a:r>
          </a:p>
          <a:p>
            <a:r>
              <a:rPr lang="en-US" b="1" i="1" dirty="0"/>
              <a:t>P</a:t>
            </a:r>
            <a:r>
              <a:rPr lang="en-US" b="1" dirty="0"/>
              <a:t>(</a:t>
            </a:r>
            <a:r>
              <a:rPr lang="en-US" b="1" i="1" dirty="0"/>
              <a:t>E</a:t>
            </a:r>
            <a:r>
              <a:rPr lang="en-US" b="1" dirty="0"/>
              <a:t>|</a:t>
            </a:r>
            <a:r>
              <a:rPr lang="en-US" b="1" i="1" dirty="0"/>
              <a:t>H</a:t>
            </a:r>
            <a:r>
              <a:rPr lang="en-US" b="1" dirty="0"/>
              <a:t>) </a:t>
            </a:r>
            <a:r>
              <a:rPr lang="en-US" dirty="0"/>
              <a:t>is called the </a:t>
            </a:r>
            <a:r>
              <a:rPr lang="en-US" b="1" dirty="0"/>
              <a:t>conditional probability </a:t>
            </a:r>
            <a:r>
              <a:rPr lang="en-US" dirty="0"/>
              <a:t>of seeing the </a:t>
            </a:r>
            <a:r>
              <a:rPr lang="en-US" b="1" dirty="0"/>
              <a:t>evidence </a:t>
            </a:r>
            <a:r>
              <a:rPr lang="en-US" b="1" i="1" dirty="0"/>
              <a:t>E </a:t>
            </a:r>
            <a:r>
              <a:rPr lang="en-US" dirty="0"/>
              <a:t>if the  hypothesis </a:t>
            </a:r>
            <a:r>
              <a:rPr lang="en-US" b="1" i="1" dirty="0"/>
              <a:t>H </a:t>
            </a:r>
            <a:r>
              <a:rPr lang="en-US" b="1" dirty="0"/>
              <a:t>happens to be true</a:t>
            </a:r>
            <a:r>
              <a:rPr lang="en-US" dirty="0"/>
              <a:t>. It is also called a </a:t>
            </a:r>
            <a:r>
              <a:rPr lang="en-US" b="1" dirty="0"/>
              <a:t>likelihood function </a:t>
            </a:r>
            <a:r>
              <a:rPr lang="en-US" dirty="0"/>
              <a:t>when it is considered as a </a:t>
            </a:r>
            <a:r>
              <a:rPr lang="en-US" b="1" dirty="0"/>
              <a:t>function of </a:t>
            </a:r>
            <a:r>
              <a:rPr lang="en-US" b="1" i="1" dirty="0"/>
              <a:t>H </a:t>
            </a:r>
            <a:r>
              <a:rPr lang="en-US" b="1" dirty="0"/>
              <a:t>for fixed </a:t>
            </a:r>
            <a:r>
              <a:rPr lang="en-US" b="1" i="1" dirty="0"/>
              <a:t>E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847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176722"/>
            <a:ext cx="9520158" cy="1049235"/>
          </a:xfrm>
        </p:spPr>
        <p:txBody>
          <a:bodyPr/>
          <a:lstStyle/>
          <a:p>
            <a:r>
              <a:rPr lang="en-US" b="1"/>
              <a:t>Bayesian Probability Estimation</a:t>
            </a:r>
            <a:br>
              <a:rPr lang="en-US" b="1" i="1"/>
            </a:b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212310"/>
            <a:ext cx="10147788" cy="4506102"/>
          </a:xfrm>
        </p:spPr>
        <p:txBody>
          <a:bodyPr>
            <a:normAutofit/>
          </a:bodyPr>
          <a:lstStyle/>
          <a:p>
            <a:r>
              <a:rPr lang="en-US" b="1" i="1" dirty="0"/>
              <a:t>P</a:t>
            </a:r>
            <a:r>
              <a:rPr lang="en-US" b="1" dirty="0"/>
              <a:t>(</a:t>
            </a:r>
            <a:r>
              <a:rPr lang="en-US" b="1" i="1" dirty="0"/>
              <a:t>E</a:t>
            </a:r>
            <a:r>
              <a:rPr lang="en-US" b="1" dirty="0"/>
              <a:t>) </a:t>
            </a:r>
            <a:r>
              <a:rPr lang="en-US" dirty="0"/>
              <a:t>is called </a:t>
            </a:r>
            <a:r>
              <a:rPr lang="en-US" dirty="0">
                <a:highlight>
                  <a:srgbClr val="FFFF00"/>
                </a:highlight>
              </a:rPr>
              <a:t>the </a:t>
            </a:r>
            <a:r>
              <a:rPr lang="en-US" b="1" dirty="0">
                <a:highlight>
                  <a:srgbClr val="FFFF00"/>
                </a:highlight>
              </a:rPr>
              <a:t>marginal probability </a:t>
            </a:r>
            <a:r>
              <a:rPr lang="en-US" dirty="0"/>
              <a:t>of </a:t>
            </a:r>
            <a:r>
              <a:rPr lang="en-US" b="1" i="1" dirty="0"/>
              <a:t>E</a:t>
            </a:r>
            <a:r>
              <a:rPr lang="en-US" b="1" dirty="0"/>
              <a:t>: the </a:t>
            </a:r>
            <a:r>
              <a:rPr lang="en-US" b="1" i="1" dirty="0"/>
              <a:t>a priori </a:t>
            </a:r>
            <a:r>
              <a:rPr lang="en-US" b="1" dirty="0"/>
              <a:t>probability of witnessing the new evidence E </a:t>
            </a:r>
            <a:r>
              <a:rPr lang="en-US" dirty="0"/>
              <a:t>under all possible hypotheses. </a:t>
            </a:r>
          </a:p>
          <a:p>
            <a:pPr algn="just"/>
            <a:r>
              <a:rPr lang="en-US" dirty="0"/>
              <a:t>It can be calculated as the </a:t>
            </a:r>
            <a:r>
              <a:rPr lang="en-US" b="1" dirty="0"/>
              <a:t>sum of the product of all probabilities </a:t>
            </a:r>
            <a:r>
              <a:rPr lang="en-US" dirty="0"/>
              <a:t>of any complete set of </a:t>
            </a:r>
            <a:r>
              <a:rPr lang="en-US" b="1" dirty="0"/>
              <a:t>mutually exclusive hypotheses and corresponding conditional probabilities: </a:t>
            </a:r>
          </a:p>
          <a:p>
            <a:r>
              <a:rPr lang="en-US" i="1" dirty="0"/>
              <a:t>P</a:t>
            </a:r>
            <a:r>
              <a:rPr lang="en-US" b="1" dirty="0"/>
              <a:t>(</a:t>
            </a:r>
            <a:r>
              <a:rPr lang="en-US" b="1" i="1" dirty="0"/>
              <a:t>E</a:t>
            </a:r>
            <a:r>
              <a:rPr lang="en-US" b="1" dirty="0"/>
              <a:t>)</a:t>
            </a:r>
            <a:r>
              <a:rPr lang="en-US" b="1" i="1" dirty="0"/>
              <a:t>= </a:t>
            </a:r>
            <a:r>
              <a:rPr lang="en-US" b="1" dirty="0" err="1"/>
              <a:t>Σ</a:t>
            </a:r>
            <a:r>
              <a:rPr lang="en-US" b="1" dirty="0"/>
              <a:t> </a:t>
            </a:r>
            <a:r>
              <a:rPr lang="en-US" b="1" i="1" dirty="0"/>
              <a:t>P</a:t>
            </a:r>
            <a:r>
              <a:rPr lang="en-US" b="1" dirty="0"/>
              <a:t>(</a:t>
            </a:r>
            <a:r>
              <a:rPr lang="en-US" b="1" i="1" dirty="0" err="1"/>
              <a:t>E</a:t>
            </a:r>
            <a:r>
              <a:rPr lang="en-US" b="1" dirty="0" err="1"/>
              <a:t>|</a:t>
            </a:r>
            <a:r>
              <a:rPr lang="en-US" b="1" i="1" dirty="0" err="1"/>
              <a:t>Hi</a:t>
            </a:r>
            <a:r>
              <a:rPr lang="en-US" b="1" dirty="0"/>
              <a:t>) </a:t>
            </a:r>
            <a:r>
              <a:rPr lang="en-US" b="1" i="1" dirty="0"/>
              <a:t>P</a:t>
            </a:r>
            <a:r>
              <a:rPr lang="en-US" b="1" dirty="0"/>
              <a:t>(</a:t>
            </a:r>
            <a:r>
              <a:rPr lang="en-US" b="1" i="1" dirty="0"/>
              <a:t>Hi</a:t>
            </a:r>
            <a:r>
              <a:rPr lang="en-US" b="1" dirty="0"/>
              <a:t>) </a:t>
            </a:r>
          </a:p>
          <a:p>
            <a:r>
              <a:rPr lang="en-US" b="1" i="1" dirty="0"/>
              <a:t>P</a:t>
            </a:r>
            <a:r>
              <a:rPr lang="en-US" b="1" dirty="0"/>
              <a:t>(</a:t>
            </a:r>
            <a:r>
              <a:rPr lang="en-US" b="1" i="1" dirty="0"/>
              <a:t>H</a:t>
            </a:r>
            <a:r>
              <a:rPr lang="en-US" b="1" dirty="0"/>
              <a:t>|</a:t>
            </a:r>
            <a:r>
              <a:rPr lang="en-US" b="1" i="1" dirty="0"/>
              <a:t>E</a:t>
            </a:r>
            <a:r>
              <a:rPr lang="en-US" b="1" dirty="0"/>
              <a:t>) </a:t>
            </a:r>
            <a:r>
              <a:rPr lang="en-US" dirty="0"/>
              <a:t>is called the </a:t>
            </a:r>
            <a:r>
              <a:rPr lang="en-US" b="1" dirty="0"/>
              <a:t>posterior probability </a:t>
            </a:r>
            <a:r>
              <a:rPr lang="en-US" dirty="0"/>
              <a:t>of </a:t>
            </a:r>
            <a:r>
              <a:rPr lang="en-US" b="1" i="1" dirty="0"/>
              <a:t>H </a:t>
            </a:r>
            <a:r>
              <a:rPr lang="en-US" b="1" dirty="0"/>
              <a:t>given </a:t>
            </a:r>
            <a:r>
              <a:rPr lang="en-US" b="1" i="1" dirty="0"/>
              <a:t>E </a:t>
            </a:r>
            <a:r>
              <a:rPr lang="en-US" dirty="0"/>
              <a:t>and is the new estimate of the probability that the </a:t>
            </a:r>
            <a:r>
              <a:rPr lang="en-US" b="1" dirty="0"/>
              <a:t>hypothesis </a:t>
            </a:r>
            <a:r>
              <a:rPr lang="en-US" b="1" i="1" dirty="0"/>
              <a:t>H </a:t>
            </a:r>
            <a:r>
              <a:rPr lang="en-US" dirty="0"/>
              <a:t>is true, taking the </a:t>
            </a:r>
            <a:r>
              <a:rPr lang="en-US" b="1" dirty="0"/>
              <a:t>evidence </a:t>
            </a:r>
            <a:r>
              <a:rPr lang="en-US" b="1" i="1" dirty="0"/>
              <a:t>E</a:t>
            </a:r>
            <a:r>
              <a:rPr lang="en-US" i="1" dirty="0"/>
              <a:t> </a:t>
            </a:r>
            <a:r>
              <a:rPr lang="en-US" dirty="0"/>
              <a:t>into account.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813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01255" y="1236051"/>
            <a:ext cx="10249468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" charset="0"/>
              </a:rPr>
              <a:t>This example can be explained in more detail using Bayes’ theorem.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" charset="0"/>
              </a:rPr>
              <a:t> For simplicity, it is assumed initially that if the patient has the disease the test returns a positive result 100% of the time, meaning that there are </a:t>
            </a:r>
            <a:r>
              <a:rPr lang="en-US" altLang="en-US" sz="2400" b="1" dirty="0">
                <a:latin typeface="Arial" charset="0"/>
              </a:rPr>
              <a:t>no false negatives. 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" charset="0"/>
              </a:rPr>
              <a:t>Let </a:t>
            </a:r>
            <a:r>
              <a:rPr lang="en-US" altLang="en-US" sz="2400" b="1" dirty="0">
                <a:latin typeface="Arial" charset="0"/>
              </a:rPr>
              <a:t>A represent the condition in which the patient has the disease, and B represent the evidence of a positive test result</a:t>
            </a:r>
            <a:r>
              <a:rPr lang="en-US" altLang="en-US" sz="2400" dirty="0">
                <a:latin typeface="Arial" charset="0"/>
              </a:rPr>
              <a:t>. 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" charset="0"/>
              </a:rPr>
              <a:t>Then, the probability that the patient actually has the disease given the positive test result is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" charset="0"/>
              </a:rPr>
              <a:t>  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" charset="0"/>
              </a:rPr>
              <a:t>P(A|B) =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" charset="0"/>
              </a:rPr>
              <a:t>P(B|A)P(A) P(B|A)P(A) + P(</a:t>
            </a:r>
            <a:r>
              <a:rPr lang="en-US" altLang="en-US" sz="2400" dirty="0" err="1">
                <a:latin typeface="Arial" charset="0"/>
              </a:rPr>
              <a:t>B|not</a:t>
            </a:r>
            <a:r>
              <a:rPr lang="en-US" altLang="en-US" sz="2400" dirty="0">
                <a:latin typeface="Arial" charset="0"/>
              </a:rPr>
              <a:t> A)P(not A)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" charset="0"/>
              </a:rPr>
              <a:t>1 × 0.001 = 0.0196 1 × 0.001 + 0.05 × 0.999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54" name="Picture 6" descr="age135image272421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3259" y="2452914"/>
            <a:ext cx="2879906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20801" y="272256"/>
            <a:ext cx="9520158" cy="1049235"/>
          </a:xfrm>
        </p:spPr>
        <p:txBody>
          <a:bodyPr/>
          <a:lstStyle/>
          <a:p>
            <a:r>
              <a:rPr lang="en-US" b="1" dirty="0"/>
              <a:t>Base Rate 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625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Perfect Rationality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611085"/>
            <a:ext cx="9943071" cy="4503111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Perfect Rationality </a:t>
            </a:r>
            <a:r>
              <a:rPr lang="en-US" dirty="0"/>
              <a:t>means that </a:t>
            </a:r>
            <a:r>
              <a:rPr lang="en-US" b="1" dirty="0"/>
              <a:t>people </a:t>
            </a:r>
            <a:r>
              <a:rPr lang="en-US" b="1" dirty="0">
                <a:highlight>
                  <a:srgbClr val="FFFF00"/>
                </a:highlight>
              </a:rPr>
              <a:t>not only have all the relevant information </a:t>
            </a:r>
            <a:r>
              <a:rPr lang="en-US" dirty="0"/>
              <a:t>pertaining to a decision, but also </a:t>
            </a:r>
            <a:r>
              <a:rPr lang="en-US" b="1" dirty="0">
                <a:highlight>
                  <a:srgbClr val="FFFF00"/>
                </a:highlight>
              </a:rPr>
              <a:t>have the cognitive resources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to process it instantly and </a:t>
            </a:r>
            <a:r>
              <a:rPr lang="en-US" dirty="0" err="1"/>
              <a:t>costlessly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If this is not the case, and </a:t>
            </a:r>
            <a:r>
              <a:rPr lang="en-US" b="1" dirty="0"/>
              <a:t>it is obviously unlikely in most real-life situations</a:t>
            </a:r>
            <a:r>
              <a:rPr lang="en-US" dirty="0"/>
              <a:t>, then we can say that there is </a:t>
            </a:r>
            <a:r>
              <a:rPr lang="en-US" b="1" dirty="0"/>
              <a:t>bounded rationality</a:t>
            </a:r>
            <a:r>
              <a:rPr lang="en-US" dirty="0"/>
              <a:t>. This term was introduced by Simon (1955), who was the first researcher </a:t>
            </a:r>
            <a:r>
              <a:rPr lang="en-US" b="1" dirty="0"/>
              <a:t>to emphasize its implications for decision-making</a:t>
            </a:r>
            <a:r>
              <a:rPr lang="en-US" dirty="0"/>
              <a:t>. </a:t>
            </a:r>
          </a:p>
          <a:p>
            <a:pPr algn="just"/>
            <a:r>
              <a:rPr lang="en-US" b="1" dirty="0"/>
              <a:t>Rationality is the idea </a:t>
            </a:r>
            <a:r>
              <a:rPr lang="en-US" dirty="0"/>
              <a:t>that as </a:t>
            </a:r>
            <a:r>
              <a:rPr lang="en-US" dirty="0">
                <a:highlight>
                  <a:srgbClr val="FFFF00"/>
                </a:highlight>
              </a:rPr>
              <a:t>humans we always chose the most </a:t>
            </a:r>
            <a:r>
              <a:rPr lang="en-US" b="1" dirty="0">
                <a:highlight>
                  <a:srgbClr val="FFFF00"/>
                </a:highlight>
              </a:rPr>
              <a:t>optimal decision </a:t>
            </a:r>
            <a:r>
              <a:rPr lang="en-US" dirty="0">
                <a:highlight>
                  <a:srgbClr val="FFFF00"/>
                </a:highlight>
              </a:rPr>
              <a:t>when it is made in our own self-interest.</a:t>
            </a:r>
            <a:r>
              <a:rPr lang="en-US" dirty="0"/>
              <a:t> By contrast, </a:t>
            </a:r>
            <a:r>
              <a:rPr lang="en-US" b="1" dirty="0"/>
              <a:t>bounded rationality </a:t>
            </a:r>
            <a:r>
              <a:rPr lang="en-US" dirty="0"/>
              <a:t>says that </a:t>
            </a:r>
            <a:r>
              <a:rPr lang="en-US" b="1" dirty="0"/>
              <a:t>we cannot do so, </a:t>
            </a:r>
            <a:r>
              <a:rPr lang="en-US" dirty="0"/>
              <a:t>as we are limited by three key factors: </a:t>
            </a:r>
            <a:r>
              <a:rPr lang="en-US" b="1" dirty="0">
                <a:highlight>
                  <a:srgbClr val="FFFF00"/>
                </a:highlight>
              </a:rPr>
              <a:t>Cognitive Limitations, Imperfect Information, and Time Constraints.</a:t>
            </a:r>
          </a:p>
        </p:txBody>
      </p:sp>
    </p:spTree>
    <p:extLst>
      <p:ext uri="{BB962C8B-B14F-4D97-AF65-F5344CB8AC3E}">
        <p14:creationId xmlns:p14="http://schemas.microsoft.com/office/powerpoint/2010/main" val="199101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354143"/>
            <a:ext cx="9520158" cy="1049235"/>
          </a:xfrm>
        </p:spPr>
        <p:txBody>
          <a:bodyPr/>
          <a:lstStyle/>
          <a:p>
            <a:r>
              <a:rPr lang="en-US" b="1" dirty="0"/>
              <a:t>Base Rate 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7481" y="1610436"/>
            <a:ext cx="10317707" cy="4026089"/>
          </a:xfrm>
        </p:spPr>
        <p:txBody>
          <a:bodyPr/>
          <a:lstStyle/>
          <a:p>
            <a:pPr algn="just"/>
            <a:r>
              <a:rPr lang="en-US" dirty="0"/>
              <a:t>This means that the probability that a </a:t>
            </a:r>
            <a:r>
              <a:rPr lang="en-US" b="1" dirty="0"/>
              <a:t>positive result is a false positive </a:t>
            </a:r>
            <a:r>
              <a:rPr lang="en-US" dirty="0"/>
              <a:t>is about </a:t>
            </a:r>
          </a:p>
          <a:p>
            <a:pPr algn="just"/>
            <a:r>
              <a:rPr lang="en-US" dirty="0"/>
              <a:t>1 − 0.0196 = 0.98, or 98%. </a:t>
            </a:r>
          </a:p>
          <a:p>
            <a:pPr algn="just"/>
            <a:r>
              <a:rPr lang="en-US" dirty="0"/>
              <a:t>If, more realistically, there is also a chance of the </a:t>
            </a:r>
            <a:r>
              <a:rPr lang="en-US" b="1" dirty="0"/>
              <a:t>test returning a false negative</a:t>
            </a:r>
            <a:r>
              <a:rPr lang="en-US" dirty="0"/>
              <a:t>, this would mean that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B|A</a:t>
            </a:r>
            <a:r>
              <a:rPr lang="en-US" dirty="0"/>
              <a:t>) &lt; 1, and this would modify the result slightly. </a:t>
            </a:r>
          </a:p>
          <a:p>
            <a:pPr algn="just"/>
            <a:r>
              <a:rPr lang="en-US" dirty="0"/>
              <a:t>The difference would be small, assuming that the chance of a false negative is low; for example, if the probability of a negative result given the person has the disease is 0.99, </a:t>
            </a:r>
            <a:r>
              <a:rPr lang="en-US" b="1" dirty="0"/>
              <a:t>then </a:t>
            </a:r>
            <a:r>
              <a:rPr lang="en-US" b="1" i="1" dirty="0"/>
              <a:t>P</a:t>
            </a:r>
            <a:r>
              <a:rPr lang="en-US" b="1" dirty="0"/>
              <a:t>(</a:t>
            </a:r>
            <a:r>
              <a:rPr lang="en-US" b="1" i="1" dirty="0"/>
              <a:t>A|B</a:t>
            </a:r>
            <a:r>
              <a:rPr lang="en-US" b="1" dirty="0"/>
              <a:t>) = 0.0194. 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23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Perfect 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>
                <a:highlight>
                  <a:srgbClr val="FFFF00"/>
                </a:highlight>
              </a:rPr>
              <a:t>Heuristics </a:t>
            </a:r>
            <a:r>
              <a:rPr lang="en-US" sz="2400" dirty="0"/>
              <a:t>often result in </a:t>
            </a:r>
            <a:r>
              <a:rPr lang="en-US" sz="2400" b="1" dirty="0">
                <a:highlight>
                  <a:srgbClr val="FFFF00"/>
                </a:highlight>
              </a:rPr>
              <a:t>biases</a:t>
            </a:r>
            <a:r>
              <a:rPr lang="en-US" sz="2400" dirty="0">
                <a:highlight>
                  <a:srgbClr val="FFFF00"/>
                </a:highlight>
              </a:rPr>
              <a:t>, </a:t>
            </a:r>
            <a:r>
              <a:rPr lang="en-US" sz="2400" dirty="0"/>
              <a:t>meaning systematic errors. </a:t>
            </a:r>
          </a:p>
          <a:p>
            <a:pPr algn="just"/>
            <a:r>
              <a:rPr lang="en-US" sz="2400" dirty="0"/>
              <a:t>In terms </a:t>
            </a:r>
            <a:r>
              <a:rPr lang="en-US" sz="2400" dirty="0">
                <a:highlight>
                  <a:srgbClr val="FFFF00"/>
                </a:highlight>
              </a:rPr>
              <a:t>of beliefs </a:t>
            </a:r>
            <a:r>
              <a:rPr lang="en-US" sz="2400" b="1" dirty="0"/>
              <a:t>these errors are </a:t>
            </a:r>
            <a:r>
              <a:rPr lang="en-US" sz="2400" b="1" dirty="0">
                <a:highlight>
                  <a:srgbClr val="FFFF00"/>
                </a:highlight>
              </a:rPr>
              <a:t>factual</a:t>
            </a:r>
            <a:r>
              <a:rPr lang="en-US" sz="2400" dirty="0">
                <a:highlight>
                  <a:srgbClr val="FFFF00"/>
                </a:highlight>
              </a:rPr>
              <a:t>;</a:t>
            </a:r>
            <a:r>
              <a:rPr lang="en-US" sz="2400" dirty="0"/>
              <a:t> </a:t>
            </a:r>
          </a:p>
          <a:p>
            <a:pPr algn="just"/>
            <a:r>
              <a:rPr lang="en-US" sz="2400" b="1" dirty="0"/>
              <a:t>Biases</a:t>
            </a:r>
            <a:r>
              <a:rPr lang="en-US" sz="2400" dirty="0"/>
              <a:t> can also occur in </a:t>
            </a:r>
            <a:r>
              <a:rPr lang="en-US" sz="2400" b="1" dirty="0"/>
              <a:t>terms of preferences</a:t>
            </a:r>
            <a:r>
              <a:rPr lang="en-US" sz="2400" dirty="0"/>
              <a:t>, where the errors may result in </a:t>
            </a:r>
            <a:r>
              <a:rPr lang="en-US" sz="2400" b="1" dirty="0"/>
              <a:t>non-optimal choice</a:t>
            </a:r>
            <a:r>
              <a:rPr lang="en-US" sz="2400" dirty="0"/>
              <a:t>. </a:t>
            </a:r>
          </a:p>
          <a:p>
            <a:pPr algn="just"/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66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354143"/>
            <a:ext cx="9520158" cy="1049235"/>
          </a:xfrm>
        </p:spPr>
        <p:txBody>
          <a:bodyPr/>
          <a:lstStyle/>
          <a:p>
            <a:r>
              <a:rPr lang="en-US" b="1" dirty="0"/>
              <a:t>The Availability Heuristic 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2071" y="1241945"/>
            <a:ext cx="10331355" cy="4858603"/>
          </a:xfrm>
        </p:spPr>
        <p:txBody>
          <a:bodyPr>
            <a:normAutofit/>
          </a:bodyPr>
          <a:lstStyle/>
          <a:p>
            <a:r>
              <a:rPr lang="en-US" dirty="0"/>
              <a:t>People are often lousy at </a:t>
            </a:r>
            <a:r>
              <a:rPr lang="en-US" b="1" dirty="0"/>
              <a:t>estimating probabilities of events occurring</a:t>
            </a:r>
            <a:r>
              <a:rPr lang="en-US" dirty="0"/>
              <a:t>, especially </a:t>
            </a:r>
            <a:r>
              <a:rPr lang="en-US" b="1" dirty="0"/>
              <a:t>rare ones. </a:t>
            </a:r>
          </a:p>
          <a:p>
            <a:r>
              <a:rPr lang="en-US" dirty="0"/>
              <a:t>They </a:t>
            </a:r>
            <a:r>
              <a:rPr lang="en-US" b="1" dirty="0"/>
              <a:t>overestimate the </a:t>
            </a:r>
            <a:r>
              <a:rPr lang="en-US" b="1" dirty="0">
                <a:highlight>
                  <a:srgbClr val="FFFF00"/>
                </a:highlight>
              </a:rPr>
              <a:t>probability of dying in plane crashes</a:t>
            </a:r>
            <a:r>
              <a:rPr lang="en-US" b="1" dirty="0"/>
              <a:t>, or in pregnancy, or suffering from violent crime. </a:t>
            </a:r>
          </a:p>
          <a:p>
            <a:r>
              <a:rPr lang="en-US" dirty="0"/>
              <a:t>An often-quoted example of </a:t>
            </a:r>
            <a:r>
              <a:rPr lang="en-US" b="1" dirty="0"/>
              <a:t>overestimating low probabilities </a:t>
            </a:r>
            <a:r>
              <a:rPr lang="en-US" dirty="0"/>
              <a:t>concerns </a:t>
            </a:r>
            <a:r>
              <a:rPr lang="en-US" b="1" dirty="0"/>
              <a:t>playing the lottery. </a:t>
            </a:r>
          </a:p>
          <a:p>
            <a:r>
              <a:rPr lang="en-US" dirty="0"/>
              <a:t>The </a:t>
            </a:r>
            <a:r>
              <a:rPr lang="en-US" b="1" dirty="0"/>
              <a:t>California lottery, one of the biggest in the world</a:t>
            </a:r>
            <a:r>
              <a:rPr lang="en-US" dirty="0"/>
              <a:t>, requires </a:t>
            </a:r>
            <a:r>
              <a:rPr lang="en-US" b="1" dirty="0"/>
              <a:t>matching six numbers between 1 and 51 in order to win the main prize. </a:t>
            </a:r>
          </a:p>
          <a:p>
            <a:r>
              <a:rPr lang="en-US" dirty="0"/>
              <a:t>The </a:t>
            </a:r>
            <a:r>
              <a:rPr lang="en-US" b="1" dirty="0"/>
              <a:t>odds against doing this are over 18 million to one</a:t>
            </a:r>
            <a:r>
              <a:rPr lang="en-US" dirty="0"/>
              <a:t>. </a:t>
            </a:r>
          </a:p>
          <a:p>
            <a:r>
              <a:rPr lang="en-US" dirty="0"/>
              <a:t>It was found by </a:t>
            </a:r>
            <a:r>
              <a:rPr lang="en-US" dirty="0" err="1"/>
              <a:t>Kahneman</a:t>
            </a:r>
            <a:r>
              <a:rPr lang="en-US" dirty="0"/>
              <a:t>, </a:t>
            </a:r>
            <a:r>
              <a:rPr lang="en-US" dirty="0" err="1"/>
              <a:t>Slovic</a:t>
            </a:r>
            <a:r>
              <a:rPr lang="en-US" dirty="0"/>
              <a:t> and </a:t>
            </a:r>
            <a:r>
              <a:rPr lang="en-US" dirty="0" err="1"/>
              <a:t>Tversky</a:t>
            </a:r>
            <a:r>
              <a:rPr lang="en-US" dirty="0"/>
              <a:t> (1982) that </a:t>
            </a:r>
            <a:r>
              <a:rPr lang="en-US" b="1" dirty="0"/>
              <a:t>people </a:t>
            </a:r>
            <a:r>
              <a:rPr lang="en-US" b="1" dirty="0">
                <a:highlight>
                  <a:srgbClr val="FFFF00"/>
                </a:highlight>
              </a:rPr>
              <a:t>overestimated the odds of winning by over 1000%.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22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520259"/>
            <a:ext cx="9520158" cy="1049235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b="1" dirty="0"/>
              <a:t>he Availability Heuristic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569494"/>
            <a:ext cx="10011310" cy="4271748"/>
          </a:xfrm>
        </p:spPr>
        <p:txBody>
          <a:bodyPr>
            <a:normAutofit/>
          </a:bodyPr>
          <a:lstStyle/>
          <a:p>
            <a:r>
              <a:rPr lang="en-US" dirty="0" err="1"/>
              <a:t>Kahneman</a:t>
            </a:r>
            <a:r>
              <a:rPr lang="en-US" dirty="0"/>
              <a:t> and </a:t>
            </a:r>
            <a:r>
              <a:rPr lang="en-US" dirty="0" err="1"/>
              <a:t>Tversky</a:t>
            </a:r>
            <a:r>
              <a:rPr lang="en-US" dirty="0"/>
              <a:t> have suggested that people use </a:t>
            </a:r>
            <a:r>
              <a:rPr lang="en-US" b="1" dirty="0"/>
              <a:t>an availability heuristic when estimating probabilities</a:t>
            </a:r>
            <a:r>
              <a:rPr lang="en-US" dirty="0"/>
              <a:t>. </a:t>
            </a:r>
          </a:p>
          <a:p>
            <a:r>
              <a:rPr lang="en-US" dirty="0"/>
              <a:t>This means that people </a:t>
            </a:r>
            <a:r>
              <a:rPr lang="en-US" b="1" dirty="0"/>
              <a:t>believe </a:t>
            </a:r>
            <a:r>
              <a:rPr lang="en-US" b="1" dirty="0">
                <a:highlight>
                  <a:srgbClr val="FFFF00"/>
                </a:highlight>
              </a:rPr>
              <a:t>that events are more frequent or more probable if examples of it are easier to remember</a:t>
            </a:r>
            <a:r>
              <a:rPr lang="en-US" dirty="0">
                <a:highlight>
                  <a:srgbClr val="FFFF00"/>
                </a:highlight>
              </a:rPr>
              <a:t>. </a:t>
            </a:r>
          </a:p>
          <a:p>
            <a:r>
              <a:rPr lang="en-US" dirty="0"/>
              <a:t>In general, this </a:t>
            </a:r>
            <a:r>
              <a:rPr lang="en-US" b="1" dirty="0"/>
              <a:t>heuristic works reasonably well because it is easier to recall examples of events that happen more frequently.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643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422382"/>
            <a:ext cx="9520158" cy="1049235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b="1" dirty="0"/>
              <a:t>he Availability Heuristic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1127" y="1471618"/>
            <a:ext cx="10112991" cy="4151260"/>
          </a:xfrm>
        </p:spPr>
        <p:txBody>
          <a:bodyPr/>
          <a:lstStyle/>
          <a:p>
            <a:r>
              <a:rPr lang="en-US" dirty="0"/>
              <a:t>However, the main source of </a:t>
            </a:r>
            <a:r>
              <a:rPr lang="en-US" dirty="0">
                <a:highlight>
                  <a:srgbClr val="FFFF00"/>
                </a:highlight>
              </a:rPr>
              <a:t>error here is </a:t>
            </a:r>
            <a:r>
              <a:rPr lang="en-US" b="1" dirty="0">
                <a:highlight>
                  <a:srgbClr val="FFFF00"/>
                </a:highlight>
              </a:rPr>
              <a:t>salience </a:t>
            </a:r>
            <a:r>
              <a:rPr lang="en-US" dirty="0">
                <a:highlight>
                  <a:srgbClr val="FFFF00"/>
                </a:highlight>
              </a:rPr>
              <a:t>(the quality of being particularly noticeable</a:t>
            </a:r>
            <a:r>
              <a:rPr lang="en-US" b="1" dirty="0">
                <a:highlight>
                  <a:srgbClr val="FFFF00"/>
                </a:highlight>
              </a:rPr>
              <a:t>)</a:t>
            </a:r>
            <a:r>
              <a:rPr lang="en-US" dirty="0">
                <a:highlight>
                  <a:srgbClr val="FFFF00"/>
                </a:highlight>
              </a:rPr>
              <a:t>; </a:t>
            </a:r>
            <a:r>
              <a:rPr lang="en-US" dirty="0"/>
              <a:t>this </a:t>
            </a:r>
            <a:r>
              <a:rPr lang="en-US" b="1" dirty="0"/>
              <a:t>factor features </a:t>
            </a:r>
            <a:r>
              <a:rPr lang="en-US" dirty="0"/>
              <a:t>in other types </a:t>
            </a:r>
            <a:r>
              <a:rPr lang="en-US" b="1" dirty="0"/>
              <a:t>of bias also</a:t>
            </a:r>
            <a:r>
              <a:rPr lang="en-US" dirty="0"/>
              <a:t>, but the main effect here is that </a:t>
            </a:r>
            <a:r>
              <a:rPr lang="en-US" b="1" dirty="0"/>
              <a:t>events that have been well publicized or are prominent in people’s memories tend to be estimated as having exaggerated probabilities.</a:t>
            </a:r>
            <a:r>
              <a:rPr lang="en-US" dirty="0"/>
              <a:t> </a:t>
            </a:r>
          </a:p>
          <a:p>
            <a:r>
              <a:rPr lang="en-US" dirty="0"/>
              <a:t>Thus it has been found that there is an </a:t>
            </a:r>
            <a:r>
              <a:rPr lang="en-US" b="1" dirty="0">
                <a:highlight>
                  <a:srgbClr val="FFFF00"/>
                </a:highlight>
              </a:rPr>
              <a:t>increased purchase of earthquake insurance following a recent quake,</a:t>
            </a:r>
            <a:r>
              <a:rPr lang="en-US" dirty="0">
                <a:highlight>
                  <a:srgbClr val="FFFF00"/>
                </a:highlight>
              </a:rPr>
              <a:t> in spite of the fact that such events will be less likely to recur in the short-term future.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268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b="1" dirty="0"/>
              <a:t>he Availability Heuristic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7730" y="1619947"/>
            <a:ext cx="9990163" cy="411211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dirty="0">
                <a:highlight>
                  <a:srgbClr val="00FF00"/>
                </a:highlight>
              </a:rPr>
              <a:t>The </a:t>
            </a:r>
            <a:r>
              <a:rPr lang="en-US" sz="2400" b="1" dirty="0">
                <a:highlight>
                  <a:srgbClr val="00FF00"/>
                </a:highlight>
              </a:rPr>
              <a:t>availability heuristic</a:t>
            </a:r>
            <a:r>
              <a:rPr lang="en-US" sz="2400" dirty="0">
                <a:highlight>
                  <a:srgbClr val="00FF00"/>
                </a:highlight>
              </a:rPr>
              <a:t>, also known as availability bias, is a mental shortcut that relies on immediate examples that come to a given person's mind when evaluating a specific topic, concept, method or decision.</a:t>
            </a:r>
          </a:p>
          <a:p>
            <a:pPr algn="just"/>
            <a:r>
              <a:rPr lang="en-US" sz="2400" dirty="0"/>
              <a:t>After seeing several news reports about </a:t>
            </a:r>
            <a:r>
              <a:rPr lang="en-US" sz="2400" dirty="0">
                <a:highlight>
                  <a:srgbClr val="FFFF00"/>
                </a:highlight>
              </a:rPr>
              <a:t>car thefts</a:t>
            </a:r>
            <a:r>
              <a:rPr lang="en-US" sz="2400" dirty="0"/>
              <a:t>, you might make </a:t>
            </a:r>
            <a:r>
              <a:rPr lang="en-US" sz="2400" b="1" dirty="0"/>
              <a:t>a judgment that vehicle theft</a:t>
            </a:r>
            <a:r>
              <a:rPr lang="en-US" sz="2400" dirty="0"/>
              <a:t> is much more common than it really is in your area. </a:t>
            </a:r>
          </a:p>
          <a:p>
            <a:pPr algn="just"/>
            <a:r>
              <a:rPr lang="en-US" sz="2400" dirty="0"/>
              <a:t>This type of availability heuristic can be helpful and important in decision-making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795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395087"/>
            <a:ext cx="9520158" cy="1049235"/>
          </a:xfrm>
        </p:spPr>
        <p:txBody>
          <a:bodyPr/>
          <a:lstStyle/>
          <a:p>
            <a:r>
              <a:rPr lang="en-US" b="1" dirty="0"/>
              <a:t>The Representativeness Heuristic 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779" y="1376083"/>
            <a:ext cx="10536069" cy="4697170"/>
          </a:xfrm>
        </p:spPr>
        <p:txBody>
          <a:bodyPr>
            <a:no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representativeness heuristic </a:t>
            </a:r>
            <a:r>
              <a:rPr lang="en-US" sz="2400" dirty="0"/>
              <a:t>refers to the phenomenon </a:t>
            </a:r>
            <a:r>
              <a:rPr lang="en-US" sz="2400" dirty="0">
                <a:highlight>
                  <a:srgbClr val="FFFF00"/>
                </a:highlight>
              </a:rPr>
              <a:t>that </a:t>
            </a:r>
            <a:r>
              <a:rPr lang="en-US" sz="2400" b="1" dirty="0">
                <a:highlight>
                  <a:srgbClr val="FFFF00"/>
                </a:highlight>
              </a:rPr>
              <a:t>global judgment </a:t>
            </a:r>
            <a:r>
              <a:rPr lang="en-US" sz="2400" dirty="0">
                <a:highlight>
                  <a:srgbClr val="FFFF00"/>
                </a:highlight>
              </a:rPr>
              <a:t>of a category is determined primarily by the </a:t>
            </a:r>
            <a:r>
              <a:rPr lang="en-US" sz="2400" b="1" dirty="0">
                <a:highlight>
                  <a:srgbClr val="FFFF00"/>
                </a:highlight>
              </a:rPr>
              <a:t>relevant properties of a prototype</a:t>
            </a:r>
            <a:r>
              <a:rPr lang="en-US" sz="2400" dirty="0"/>
              <a:t> (Tversky and Kahneman, 1971, 1983; Kahneman and Tversky, 1972, 1973). </a:t>
            </a:r>
          </a:p>
          <a:p>
            <a:pPr algn="just"/>
            <a:r>
              <a:rPr lang="en-US" sz="2400" dirty="0"/>
              <a:t>This means that </a:t>
            </a:r>
            <a:r>
              <a:rPr lang="en-US" sz="2400" b="1" dirty="0">
                <a:highlight>
                  <a:srgbClr val="FFFF00"/>
                </a:highlight>
              </a:rPr>
              <a:t>people have the tendency to evaluate the likelihood that a subject </a:t>
            </a:r>
            <a:r>
              <a:rPr lang="en-US" sz="2400" dirty="0">
                <a:highlight>
                  <a:srgbClr val="FFFF00"/>
                </a:highlight>
              </a:rPr>
              <a:t>belongs to a certain category based on the degree to which the </a:t>
            </a:r>
            <a:r>
              <a:rPr lang="en-US" sz="2400" b="1" dirty="0">
                <a:highlight>
                  <a:srgbClr val="FFFF00"/>
                </a:highlight>
              </a:rPr>
              <a:t>subject resembles a typical item in the category</a:t>
            </a:r>
            <a:r>
              <a:rPr lang="en-US" sz="2400" dirty="0">
                <a:highlight>
                  <a:srgbClr val="FFFF00"/>
                </a:highlight>
              </a:rPr>
              <a:t>. </a:t>
            </a:r>
          </a:p>
          <a:p>
            <a:pPr algn="just"/>
            <a:r>
              <a:rPr lang="en-US" sz="2400" dirty="0"/>
              <a:t>Although </a:t>
            </a:r>
            <a:r>
              <a:rPr lang="en-US" sz="2400" b="1" dirty="0"/>
              <a:t>this strategy </a:t>
            </a:r>
            <a:r>
              <a:rPr lang="en-US" sz="2400" dirty="0"/>
              <a:t>may be </a:t>
            </a:r>
            <a:r>
              <a:rPr lang="en-US" sz="2400" b="1" dirty="0"/>
              <a:t>effective in certain circumstances</a:t>
            </a:r>
            <a:r>
              <a:rPr lang="en-US" sz="2400" dirty="0"/>
              <a:t>, the basic </a:t>
            </a:r>
            <a:r>
              <a:rPr lang="en-US" sz="2400" b="1" dirty="0"/>
              <a:t>principles </a:t>
            </a:r>
            <a:r>
              <a:rPr lang="en-US" sz="2400" b="1" dirty="0">
                <a:highlight>
                  <a:srgbClr val="FFFF00"/>
                </a:highlight>
              </a:rPr>
              <a:t>of probability and set theory are often ignored </a:t>
            </a:r>
            <a:r>
              <a:rPr lang="en-US" sz="2400" b="1" dirty="0"/>
              <a:t>by people in making judgments involving representativeness. </a:t>
            </a:r>
          </a:p>
        </p:txBody>
      </p:sp>
    </p:spTree>
    <p:extLst>
      <p:ext uri="{BB962C8B-B14F-4D97-AF65-F5344CB8AC3E}">
        <p14:creationId xmlns:p14="http://schemas.microsoft.com/office/powerpoint/2010/main" val="10912301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1835</TotalTime>
  <Words>3099</Words>
  <Application>Microsoft Office PowerPoint</Application>
  <PresentationFormat>Widescreen</PresentationFormat>
  <Paragraphs>132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Palatino Linotype</vt:lpstr>
      <vt:lpstr>Gallery</vt:lpstr>
      <vt:lpstr>Beliefs, Heuristics and Biases  </vt:lpstr>
      <vt:lpstr>Beliefs</vt:lpstr>
      <vt:lpstr>Perfect Rationality </vt:lpstr>
      <vt:lpstr>Perfect Rationality</vt:lpstr>
      <vt:lpstr>The Availability Heuristic  </vt:lpstr>
      <vt:lpstr>The Availability Heuristic  </vt:lpstr>
      <vt:lpstr>The Availability Heuristic  </vt:lpstr>
      <vt:lpstr>The Availability Heuristic  </vt:lpstr>
      <vt:lpstr>The Representativeness Heuristic  </vt:lpstr>
      <vt:lpstr>The Representativeness Heuristic</vt:lpstr>
      <vt:lpstr>Base Rate Bias  </vt:lpstr>
      <vt:lpstr>The ‘law of small numbers’  </vt:lpstr>
      <vt:lpstr>The ‘law of small numbers’  </vt:lpstr>
      <vt:lpstr>The ‘gambler’s fallacy’ effect </vt:lpstr>
      <vt:lpstr>Gambler's fallacy</vt:lpstr>
      <vt:lpstr>PowerPoint Presentation</vt:lpstr>
      <vt:lpstr>Where this bias occurs </vt:lpstr>
      <vt:lpstr>Where this bias occurs </vt:lpstr>
      <vt:lpstr>Gambler’s Fallacy</vt:lpstr>
      <vt:lpstr>PowerPoint Presentation</vt:lpstr>
      <vt:lpstr>Gambler's fallacy</vt:lpstr>
      <vt:lpstr>Gambler's fallacy</vt:lpstr>
      <vt:lpstr>The ‘gambler’s fallacy’ effect </vt:lpstr>
      <vt:lpstr>The ‘gambler’s fallacy’ effect </vt:lpstr>
      <vt:lpstr>Bayesian Probability Estimation </vt:lpstr>
      <vt:lpstr>Bayesian Probability Estimation </vt:lpstr>
      <vt:lpstr>PowerPoint Presentation</vt:lpstr>
      <vt:lpstr>Bayesian Probability Estimation </vt:lpstr>
      <vt:lpstr>Base Rate Bias</vt:lpstr>
      <vt:lpstr>Base Rate Bias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Beliefs, Heuristics and Biases  </dc:title>
  <dc:creator>rkiran</dc:creator>
  <cp:lastModifiedBy>divija arora</cp:lastModifiedBy>
  <cp:revision>27</cp:revision>
  <dcterms:created xsi:type="dcterms:W3CDTF">2021-08-31T16:54:41Z</dcterms:created>
  <dcterms:modified xsi:type="dcterms:W3CDTF">2022-09-29T20:03:16Z</dcterms:modified>
</cp:coreProperties>
</file>